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33"/>
  </p:notesMasterIdLst>
  <p:sldIdLst>
    <p:sldId id="266" r:id="rId4"/>
    <p:sldId id="290" r:id="rId5"/>
    <p:sldId id="264" r:id="rId6"/>
    <p:sldId id="307" r:id="rId7"/>
    <p:sldId id="263" r:id="rId8"/>
    <p:sldId id="291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69" r:id="rId17"/>
    <p:sldId id="284" r:id="rId18"/>
    <p:sldId id="272" r:id="rId19"/>
    <p:sldId id="275" r:id="rId20"/>
    <p:sldId id="285" r:id="rId21"/>
    <p:sldId id="277" r:id="rId22"/>
    <p:sldId id="270" r:id="rId23"/>
    <p:sldId id="289" r:id="rId24"/>
    <p:sldId id="262" r:id="rId25"/>
    <p:sldId id="279" r:id="rId26"/>
    <p:sldId id="274" r:id="rId27"/>
    <p:sldId id="278" r:id="rId28"/>
    <p:sldId id="308" r:id="rId29"/>
    <p:sldId id="271" r:id="rId30"/>
    <p:sldId id="280" r:id="rId31"/>
    <p:sldId id="26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CBA"/>
    <a:srgbClr val="B0A68E"/>
    <a:srgbClr val="D6CFBF"/>
    <a:srgbClr val="CFC3A6"/>
    <a:srgbClr val="EDE8DD"/>
    <a:srgbClr val="FDFDF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219" autoAdjust="0"/>
  </p:normalViewPr>
  <p:slideViewPr>
    <p:cSldViewPr snapToGrid="0">
      <p:cViewPr varScale="1">
        <p:scale>
          <a:sx n="81" d="100"/>
          <a:sy n="81" d="100"/>
        </p:scale>
        <p:origin x="63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A4710-245F-48C2-95B1-73698EDE917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26848-2C0C-4FAF-882D-294BD11A0A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此处应该再次互动</a:t>
            </a:r>
            <a:endParaRPr lang="en-US" altLang="zh-CN" dirty="0"/>
          </a:p>
          <a:p>
            <a:r>
              <a:rPr lang="zh-CN" altLang="en-US" dirty="0"/>
              <a:t>互动</a:t>
            </a:r>
            <a:r>
              <a:rPr lang="en-US" altLang="zh-CN" dirty="0"/>
              <a:t>3</a:t>
            </a:r>
            <a:r>
              <a:rPr lang="zh-CN" altLang="en-US" dirty="0"/>
              <a:t>：问题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15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3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插入音乐：说不一样 其实也一样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757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001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互动</a:t>
            </a:r>
            <a:r>
              <a:rPr lang="en-US" altLang="zh-CN" dirty="0"/>
              <a:t>4</a:t>
            </a:r>
            <a:r>
              <a:rPr lang="zh-CN" altLang="en-US" dirty="0"/>
              <a:t>：谁知道大熊猫的尾巴是什么颜色的？白的！</a:t>
            </a:r>
            <a:endParaRPr lang="en-US" altLang="zh-CN" dirty="0"/>
          </a:p>
          <a:p>
            <a:r>
              <a:rPr lang="zh-CN" altLang="en-US" dirty="0"/>
              <a:t>因为在地上滚得太脏了。。。。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119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008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互动</a:t>
            </a:r>
            <a:r>
              <a:rPr lang="en-US" altLang="zh-CN" dirty="0"/>
              <a:t>5</a:t>
            </a:r>
            <a:r>
              <a:rPr lang="zh-CN" altLang="en-US" dirty="0"/>
              <a:t>：大家可以说说自己的择偶标准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815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无论是手长 腿长 脖子长 还是头小、脸小 脚背高 都是外貌的一种 外貌决定了男生会不会选择你 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女生的性格决定两个人能在一起多久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方正静蕾简体" panose="02000000000000000000" pitchFamily="2" charset="-122"/>
              </a:rPr>
              <a:t>3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方正静蕾简体" panose="02000000000000000000" pitchFamily="2" charset="-122"/>
              </a:rPr>
              <a:t>两种男生会在乎女生的家庭：一种是高官子弟 另一种是凤凰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ea typeface="方正静蕾简体" panose="02000000000000000000" pitchFamily="2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方正静蕾简体" panose="02000000000000000000" pitchFamily="2" charset="-122"/>
              </a:rPr>
              <a:t>4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方正静蕾简体" panose="02000000000000000000" pitchFamily="2" charset="-122"/>
              </a:rPr>
              <a:t>这里强调一下正常：女生吹口哨什么的不算技艺哈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8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女生就相对复杂很多了</a:t>
            </a:r>
            <a:endParaRPr lang="en-US" altLang="zh-CN" dirty="0"/>
          </a:p>
          <a:p>
            <a:r>
              <a:rPr lang="zh-CN" altLang="en-US" dirty="0"/>
              <a:t>脸是不是好看 好看又有很多标准 还有声控 原生家庭是不是优良（这里主要是不要有奇葩的婆婆和大姑奶） 以及男生的特产，不限于吹口哨，性格，不限好坏，</a:t>
            </a:r>
            <a:endParaRPr lang="en-US" altLang="zh-CN" dirty="0"/>
          </a:p>
          <a:p>
            <a:r>
              <a:rPr lang="zh-CN" altLang="en-US" dirty="0"/>
              <a:t>还有些女生会有别出心裁的爱好 例如 头大的 最后就是</a:t>
            </a:r>
            <a:r>
              <a:rPr lang="en-US" altLang="zh-CN" dirty="0"/>
              <a:t>——</a:t>
            </a:r>
            <a:r>
              <a:rPr lang="zh-CN" altLang="en-US" dirty="0"/>
              <a:t>女人的感觉 这个词荒谬的来又是那么的不可推翻</a:t>
            </a:r>
            <a:endParaRPr lang="en-US" altLang="zh-CN" dirty="0"/>
          </a:p>
          <a:p>
            <a:r>
              <a:rPr lang="zh-CN" altLang="en-US" dirty="0"/>
              <a:t>当然了 女生最后选择的男朋友往往和她们之前阐述的要求没有半毛钱关系</a:t>
            </a:r>
            <a:endParaRPr lang="en-US" altLang="zh-CN" dirty="0"/>
          </a:p>
          <a:p>
            <a:r>
              <a:rPr lang="zh-CN" altLang="en-US" dirty="0"/>
              <a:t>就好像去商店买东西 你喜欢的和最后成交的不是同一个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92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说完择偶 就说说孩子的问题 也看看自己爸妈给了我们啥</a:t>
            </a:r>
            <a:endParaRPr lang="en-US" altLang="zh-CN" dirty="0"/>
          </a:p>
          <a:p>
            <a:r>
              <a:rPr lang="zh-CN" altLang="en-US" dirty="0"/>
              <a:t>上：父亲</a:t>
            </a:r>
            <a:endParaRPr lang="en-US" altLang="zh-CN" dirty="0"/>
          </a:p>
          <a:p>
            <a:r>
              <a:rPr lang="zh-CN" altLang="en-US" dirty="0"/>
              <a:t>下：母亲</a:t>
            </a:r>
            <a:endParaRPr lang="en-US" altLang="zh-CN" dirty="0"/>
          </a:p>
          <a:p>
            <a:r>
              <a:rPr lang="zh-CN" altLang="en-US" dirty="0"/>
              <a:t>正如题目：没剩什么是自己的 所以今晚下班赶快回家孝顺父母</a:t>
            </a:r>
            <a:endParaRPr lang="en-US" altLang="zh-CN" dirty="0"/>
          </a:p>
          <a:p>
            <a:r>
              <a:rPr lang="zh-CN" altLang="en-US" dirty="0"/>
              <a:t>另外强调一点：男孩子可以不帅，但是千万别丑的有特点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6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525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这一结论，女性如果希望得到一个聪慧而心理健全的孩子，不必去找一个高智商的伴侣，而男性则应该寻找聪明的妻子。研究发现，在大脑负责记忆和思维的区域内，没有父亲的细胞；而在负责情感的区域，没有发现只含母亲基因的细胞，相反，只含母亲基因的细胞，动出现在负责语言和计划能力的“执行”区。因此，他们相信对人类来说，母亲的基因在大脑皮质的形成中有更大的贡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别人要是夸你聪明就赶快回家谢你妈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012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当然，人生遭遇重大变故确实会使人情绪变得低落，但外来因素造成的情绪改变顶多持续一年左右，当事人的情绪就会逐渐恢复。如果长期不能恢复，必然是有某种病理或心理上的原因，这时就该向医生求助了。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就是你活的不开心 就回家怪你爸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466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793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13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提问：互动</a:t>
            </a:r>
            <a:r>
              <a:rPr lang="en-US" altLang="zh-CN" dirty="0"/>
              <a:t>1 </a:t>
            </a:r>
            <a:r>
              <a:rPr lang="zh-CN" altLang="en-US" dirty="0"/>
              <a:t>黑白的动物有什么？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9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02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插入音乐：我们不一样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052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00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这里说一下 帝企鹅是动物界三大情圣之一 茫茫鸟海也能找到你，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即使分离了几个月，一旦重逢，帝企鹅也能迅速在冥冥众“鹅”中找回昔日的爱侣。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此处应该有互动！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互动二：你知道的专一的动物还有什么嘛？田鼠 红狐 都是严格遵守一夫一妻制的 然而鸳鸯却不是喔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37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插入音乐：你到底要怎样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957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6848-2C0C-4FAF-882D-294BD11A0AD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36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9EDE2-E6BB-432E-AFC2-5B7FFCD3FD84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ED074-42F2-4A87-AA52-9E4EB6DF2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8CCF7-BAFD-4538-B49C-3D8D416668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39DAE-CB24-4913-A597-949D2F4A99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9DF83-B0A9-4A42-B7EF-6A5C3594B2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CF29E-E371-4531-9F6A-95C33DBA3E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.emf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emf"/><Relationship Id="rId4" Type="http://schemas.openxmlformats.org/officeDocument/2006/relationships/hyperlink" Target="http://www.rapidesign.c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emf"/><Relationship Id="rId5" Type="http://schemas.openxmlformats.org/officeDocument/2006/relationships/image" Target="../media/image38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emf"/><Relationship Id="rId5" Type="http://schemas.openxmlformats.org/officeDocument/2006/relationships/image" Target="../media/image38.emf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emf"/><Relationship Id="rId5" Type="http://schemas.openxmlformats.org/officeDocument/2006/relationships/image" Target="../media/image38.emf"/><Relationship Id="rId4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515" y="819222"/>
            <a:ext cx="10249009" cy="54488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150484"/>
            <a:ext cx="5032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5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【</a:t>
            </a:r>
            <a:r>
              <a:rPr lang="zh-CN" altLang="en-US" sz="5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遗传与延续</a:t>
            </a:r>
            <a:r>
              <a:rPr lang="en-US" altLang="zh-CN" sz="5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】</a:t>
            </a:r>
            <a:endParaRPr lang="zh-CN" altLang="en-US" sz="54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210" y="3189699"/>
            <a:ext cx="54992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从动物到人类</a:t>
            </a:r>
            <a:endParaRPr lang="en-US" sz="22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zh-CN" altLang="en-US" spc="-3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花纹的形成</a:t>
            </a:r>
            <a:r>
              <a:rPr lang="en-US" altLang="zh-CN" spc="-3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pc="-3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择偶的建议</a:t>
            </a:r>
            <a:endParaRPr lang="zh-CN" altLang="en-US" sz="1100" spc="-3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组合 1178">
            <a:extLst>
              <a:ext uri="{FF2B5EF4-FFF2-40B4-BE49-F238E27FC236}">
                <a16:creationId xmlns:a16="http://schemas.microsoft.com/office/drawing/2014/main" id="{1942D43A-2FA2-407E-B299-14B052221C61}"/>
              </a:ext>
            </a:extLst>
          </p:cNvPr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180" name="矩形 1179">
              <a:extLst>
                <a:ext uri="{FF2B5EF4-FFF2-40B4-BE49-F238E27FC236}">
                  <a16:creationId xmlns:a16="http://schemas.microsoft.com/office/drawing/2014/main" id="{AF5D58A9-C7DB-4E23-B662-2E534E6377A7}"/>
                </a:ext>
              </a:extLst>
            </p:cNvPr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81" name="图片 1180">
              <a:extLst>
                <a:ext uri="{FF2B5EF4-FFF2-40B4-BE49-F238E27FC236}">
                  <a16:creationId xmlns:a16="http://schemas.microsoft.com/office/drawing/2014/main" id="{1D615BB6-F7BC-4E6D-86C0-1E4509DB2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A3EFA28-7FE5-4A9D-B308-D05E3611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2" y="1373502"/>
            <a:ext cx="5214976" cy="52864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504DF4-2284-4064-81DF-42AA1E071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554" y="1373502"/>
            <a:ext cx="5143538" cy="528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4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组合 1178">
            <a:extLst>
              <a:ext uri="{FF2B5EF4-FFF2-40B4-BE49-F238E27FC236}">
                <a16:creationId xmlns:a16="http://schemas.microsoft.com/office/drawing/2014/main" id="{1942D43A-2FA2-407E-B299-14B052221C61}"/>
              </a:ext>
            </a:extLst>
          </p:cNvPr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180" name="矩形 1179">
              <a:extLst>
                <a:ext uri="{FF2B5EF4-FFF2-40B4-BE49-F238E27FC236}">
                  <a16:creationId xmlns:a16="http://schemas.microsoft.com/office/drawing/2014/main" id="{AF5D58A9-C7DB-4E23-B662-2E534E6377A7}"/>
                </a:ext>
              </a:extLst>
            </p:cNvPr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81" name="图片 1180">
              <a:extLst>
                <a:ext uri="{FF2B5EF4-FFF2-40B4-BE49-F238E27FC236}">
                  <a16:creationId xmlns:a16="http://schemas.microsoft.com/office/drawing/2014/main" id="{1D615BB6-F7BC-4E6D-86C0-1E4509DB2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10BB621-05C1-4077-B3A1-4B111F87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940" y="1061270"/>
            <a:ext cx="4808220" cy="57967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66E5E8-BD6A-4D38-B5EA-6CCB72AFC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628" y="3694011"/>
            <a:ext cx="2669044" cy="28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2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组合 1178">
            <a:extLst>
              <a:ext uri="{FF2B5EF4-FFF2-40B4-BE49-F238E27FC236}">
                <a16:creationId xmlns:a16="http://schemas.microsoft.com/office/drawing/2014/main" id="{1942D43A-2FA2-407E-B299-14B052221C61}"/>
              </a:ext>
            </a:extLst>
          </p:cNvPr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180" name="矩形 1179">
              <a:extLst>
                <a:ext uri="{FF2B5EF4-FFF2-40B4-BE49-F238E27FC236}">
                  <a16:creationId xmlns:a16="http://schemas.microsoft.com/office/drawing/2014/main" id="{AF5D58A9-C7DB-4E23-B662-2E534E6377A7}"/>
                </a:ext>
              </a:extLst>
            </p:cNvPr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81" name="图片 1180">
              <a:extLst>
                <a:ext uri="{FF2B5EF4-FFF2-40B4-BE49-F238E27FC236}">
                  <a16:creationId xmlns:a16="http://schemas.microsoft.com/office/drawing/2014/main" id="{1D615BB6-F7BC-4E6D-86C0-1E4509DB2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28FCFCA-E776-4FE0-9CCD-6B544397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22" y="1298026"/>
            <a:ext cx="5030013" cy="53575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874D57-CABE-4531-8451-EFBF6EDB4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588" y="1304811"/>
            <a:ext cx="4801572" cy="54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组合 1178">
            <a:extLst>
              <a:ext uri="{FF2B5EF4-FFF2-40B4-BE49-F238E27FC236}">
                <a16:creationId xmlns:a16="http://schemas.microsoft.com/office/drawing/2014/main" id="{1942D43A-2FA2-407E-B299-14B052221C61}"/>
              </a:ext>
            </a:extLst>
          </p:cNvPr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180" name="矩形 1179">
              <a:extLst>
                <a:ext uri="{FF2B5EF4-FFF2-40B4-BE49-F238E27FC236}">
                  <a16:creationId xmlns:a16="http://schemas.microsoft.com/office/drawing/2014/main" id="{AF5D58A9-C7DB-4E23-B662-2E534E6377A7}"/>
                </a:ext>
              </a:extLst>
            </p:cNvPr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81" name="图片 1180">
              <a:extLst>
                <a:ext uri="{FF2B5EF4-FFF2-40B4-BE49-F238E27FC236}">
                  <a16:creationId xmlns:a16="http://schemas.microsoft.com/office/drawing/2014/main" id="{1D615BB6-F7BC-4E6D-86C0-1E4509DB2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AC40DC7-C295-45BB-B8B0-73FBD18F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07" y="1389958"/>
            <a:ext cx="6006485" cy="54400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D0A155-0DBF-436A-8BE3-073D02864BE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0825" y="3462480"/>
            <a:ext cx="3700486" cy="3548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25C2BA-9F1E-403A-8E49-22CD2FE2E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5987689" y="1259731"/>
            <a:ext cx="3833361" cy="29765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8FA374D-F678-4D56-B0FB-EFF4FAD6727F}"/>
              </a:ext>
            </a:extLst>
          </p:cNvPr>
          <p:cNvSpPr txBox="1"/>
          <p:nvPr/>
        </p:nvSpPr>
        <p:spPr>
          <a:xfrm>
            <a:off x="6010491" y="2040138"/>
            <a:ext cx="3980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-300" dirty="0">
                <a:solidFill>
                  <a:srgbClr val="FF0000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真的不一样么吗？</a:t>
            </a:r>
            <a:endParaRPr lang="en-US" altLang="zh-CN" sz="4000" b="1" spc="-300" dirty="0">
              <a:solidFill>
                <a:schemeClr val="bg1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E424E7-15F6-4B3E-A6E0-60BCFECC7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4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8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4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8" grpId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078"/>
            <a:ext cx="4375052" cy="674874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61213" y="3065461"/>
            <a:ext cx="65418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7800" dirty="0">
                <a:solidFill>
                  <a:prstClr val="black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【PART.02】</a:t>
            </a:r>
            <a:endParaRPr lang="zh-CN" altLang="en-US" sz="7800" dirty="0">
              <a:solidFill>
                <a:prstClr val="black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75224" y="4987177"/>
            <a:ext cx="53501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prstClr val="black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2000" dirty="0">
                <a:solidFill>
                  <a:prstClr val="black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单色印刷也没有那么神秘</a:t>
            </a:r>
            <a:r>
              <a:rPr lang="en-US" altLang="zh-CN" sz="2000" dirty="0">
                <a:solidFill>
                  <a:prstClr val="black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. </a:t>
            </a:r>
            <a:endParaRPr lang="zh-CN" altLang="en-US" sz="2000" dirty="0">
              <a:solidFill>
                <a:prstClr val="black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30296" y="4217736"/>
            <a:ext cx="5324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prstClr val="black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胚胎问题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 bwMode="auto">
          <a:xfrm>
            <a:off x="988221" y="2193663"/>
            <a:ext cx="4419443" cy="1533633"/>
            <a:chOff x="839571" y="2825394"/>
            <a:chExt cx="2823375" cy="2316475"/>
          </a:xfrm>
        </p:grpSpPr>
        <p:grpSp>
          <p:nvGrpSpPr>
            <p:cNvPr id="3" name="组合 23"/>
            <p:cNvGrpSpPr/>
            <p:nvPr/>
          </p:nvGrpSpPr>
          <p:grpSpPr bwMode="auto">
            <a:xfrm>
              <a:off x="839571" y="2825394"/>
              <a:ext cx="2823375" cy="2316475"/>
              <a:chOff x="268067" y="896568"/>
              <a:chExt cx="2823375" cy="2316475"/>
            </a:xfrm>
          </p:grpSpPr>
          <p:sp>
            <p:nvSpPr>
              <p:cNvPr id="96" name="矩形 7"/>
              <p:cNvSpPr>
                <a:spLocks noChangeArrowheads="1"/>
              </p:cNvSpPr>
              <p:nvPr/>
            </p:nvSpPr>
            <p:spPr bwMode="auto">
              <a:xfrm>
                <a:off x="884820" y="896568"/>
                <a:ext cx="2206622" cy="7902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方正静蕾简体" panose="02000000000000000000" pitchFamily="2" charset="-122"/>
                    <a:ea typeface="方正静蕾简体" panose="02000000000000000000" pitchFamily="2" charset="-122"/>
                  </a:rPr>
                  <a:t>我是斑马</a:t>
                </a:r>
              </a:p>
            </p:txBody>
          </p:sp>
          <p:sp>
            <p:nvSpPr>
              <p:cNvPr id="97" name="矩形 8"/>
              <p:cNvSpPr>
                <a:spLocks noChangeArrowheads="1"/>
              </p:cNvSpPr>
              <p:nvPr/>
            </p:nvSpPr>
            <p:spPr bwMode="auto">
              <a:xfrm>
                <a:off x="268067" y="1818400"/>
                <a:ext cx="2720894" cy="13946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方正静蕾简体" panose="02000000000000000000" pitchFamily="2" charset="-122"/>
                    <a:ea typeface="方正静蕾简体" panose="02000000000000000000" pitchFamily="2" charset="-122"/>
                  </a:rPr>
                  <a:t>很多人都好奇我是黑底白花，还是白底黑花的。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  <a:p>
                <a:r>
                  <a:rPr lang="zh-CN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方正静蕾简体" panose="02000000000000000000" pitchFamily="2" charset="-122"/>
                    <a:ea typeface="方正静蕾简体" panose="02000000000000000000" pitchFamily="2" charset="-122"/>
                  </a:rPr>
                  <a:t>有人知道么？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  <p:cxnSp>
          <p:nvCxnSpPr>
            <p:cNvPr id="95" name="直接连接符 94"/>
            <p:cNvCxnSpPr/>
            <p:nvPr/>
          </p:nvCxnSpPr>
          <p:spPr>
            <a:xfrm flipV="1">
              <a:off x="1023064" y="3597882"/>
              <a:ext cx="2385408" cy="2167"/>
            </a:xfrm>
            <a:prstGeom prst="line">
              <a:avLst/>
            </a:prstGeom>
            <a:ln w="9525">
              <a:solidFill>
                <a:schemeClr val="tx1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4"/>
          <p:cNvGrpSpPr/>
          <p:nvPr/>
        </p:nvGrpSpPr>
        <p:grpSpPr bwMode="auto">
          <a:xfrm>
            <a:off x="6970547" y="4318834"/>
            <a:ext cx="4405079" cy="1555641"/>
            <a:chOff x="839571" y="2792152"/>
            <a:chExt cx="2735174" cy="2349717"/>
          </a:xfrm>
        </p:grpSpPr>
        <p:grpSp>
          <p:nvGrpSpPr>
            <p:cNvPr id="5" name="组合 23"/>
            <p:cNvGrpSpPr/>
            <p:nvPr/>
          </p:nvGrpSpPr>
          <p:grpSpPr bwMode="auto">
            <a:xfrm>
              <a:off x="839571" y="2792152"/>
              <a:ext cx="2735174" cy="2349717"/>
              <a:chOff x="268067" y="863326"/>
              <a:chExt cx="2735174" cy="2349717"/>
            </a:xfrm>
          </p:grpSpPr>
          <p:sp>
            <p:nvSpPr>
              <p:cNvPr id="101" name="矩形 7"/>
              <p:cNvSpPr>
                <a:spLocks noChangeArrowheads="1"/>
              </p:cNvSpPr>
              <p:nvPr/>
            </p:nvSpPr>
            <p:spPr bwMode="auto">
              <a:xfrm>
                <a:off x="796619" y="863326"/>
                <a:ext cx="2206622" cy="88327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方正静蕾简体" panose="02000000000000000000" pitchFamily="2" charset="-122"/>
                    <a:ea typeface="方正静蕾简体" panose="02000000000000000000" pitchFamily="2" charset="-122"/>
                  </a:rPr>
                  <a:t>我是熊猫</a:t>
                </a:r>
              </a:p>
            </p:txBody>
          </p:sp>
          <p:sp>
            <p:nvSpPr>
              <p:cNvPr id="102" name="矩形 8"/>
              <p:cNvSpPr>
                <a:spLocks noChangeArrowheads="1"/>
              </p:cNvSpPr>
              <p:nvPr/>
            </p:nvSpPr>
            <p:spPr bwMode="auto">
              <a:xfrm>
                <a:off x="268067" y="1818400"/>
                <a:ext cx="2720894" cy="13946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方正静蕾简体" panose="02000000000000000000" pitchFamily="2" charset="-122"/>
                    <a:ea typeface="方正静蕾简体" panose="02000000000000000000" pitchFamily="2" charset="-122"/>
                  </a:rPr>
                  <a:t>很多人都好奇我是一块块的，还是一片片的。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  <a:p>
                <a:r>
                  <a:rPr lang="zh-CN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方正静蕾简体" panose="02000000000000000000" pitchFamily="2" charset="-122"/>
                    <a:ea typeface="方正静蕾简体" panose="02000000000000000000" pitchFamily="2" charset="-122"/>
                  </a:rPr>
                  <a:t>有人知道吗？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  <p:cxnSp>
          <p:nvCxnSpPr>
            <p:cNvPr id="100" name="直接连接符 99"/>
            <p:cNvCxnSpPr/>
            <p:nvPr/>
          </p:nvCxnSpPr>
          <p:spPr>
            <a:xfrm flipV="1">
              <a:off x="1023064" y="3597882"/>
              <a:ext cx="2385408" cy="2167"/>
            </a:xfrm>
            <a:prstGeom prst="line">
              <a:avLst/>
            </a:prstGeom>
            <a:ln w="9525">
              <a:solidFill>
                <a:schemeClr val="tx1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56" name="矩形 55"/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3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  <p:sp>
          <p:nvSpPr>
            <p:cNvPr id="58" name="文本框 57"/>
            <p:cNvSpPr txBox="1"/>
            <p:nvPr/>
          </p:nvSpPr>
          <p:spPr>
            <a:xfrm>
              <a:off x="3376020" y="309754"/>
              <a:ext cx="566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斑马和熊猫</a:t>
              </a:r>
              <a:r>
                <a:rPr lang="en-US" altLang="zh-CN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/</a:t>
              </a:r>
              <a:r>
                <a:rPr lang="zh-CN" altLang="en-US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哺乳动物</a:t>
              </a: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376641" y="4449699"/>
            <a:ext cx="2593906" cy="1538223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29793" y="1658515"/>
            <a:ext cx="3127958" cy="267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592353D1-F391-4726-8C9C-3BAA496E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38" y="3039380"/>
            <a:ext cx="5524221" cy="3769148"/>
          </a:xfrm>
          <a:prstGeom prst="rect">
            <a:avLst/>
          </a:prstGeom>
        </p:spPr>
      </p:pic>
      <p:sp>
        <p:nvSpPr>
          <p:cNvPr id="3" name="Freeform 141"/>
          <p:cNvSpPr>
            <a:spLocks noChangeArrowheads="1"/>
          </p:cNvSpPr>
          <p:nvPr/>
        </p:nvSpPr>
        <p:spPr bwMode="auto">
          <a:xfrm>
            <a:off x="5867399" y="4739660"/>
            <a:ext cx="2117" cy="27517"/>
          </a:xfrm>
          <a:custGeom>
            <a:avLst/>
            <a:gdLst>
              <a:gd name="T0" fmla="*/ 2521744 w 1"/>
              <a:gd name="T1" fmla="*/ 3786385 h 15"/>
              <a:gd name="T2" fmla="*/ 0 w 1"/>
              <a:gd name="T3" fmla="*/ 0 h 15"/>
              <a:gd name="T4" fmla="*/ 0 w 1"/>
              <a:gd name="T5" fmla="*/ 28393764 h 15"/>
              <a:gd name="T6" fmla="*/ 2521744 w 1"/>
              <a:gd name="T7" fmla="*/ 3786385 h 15"/>
              <a:gd name="T8" fmla="*/ 0 60000 65536"/>
              <a:gd name="T9" fmla="*/ 0 60000 65536"/>
              <a:gd name="T10" fmla="*/ 0 60000 65536"/>
              <a:gd name="T11" fmla="*/ 0 60000 65536"/>
              <a:gd name="T12" fmla="*/ 0 w 1"/>
              <a:gd name="T13" fmla="*/ 0 h 15"/>
              <a:gd name="T14" fmla="*/ 1 w 1"/>
              <a:gd name="T15" fmla="*/ 15 h 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" h="15">
                <a:moveTo>
                  <a:pt x="1" y="2"/>
                </a:moveTo>
                <a:cubicBezTo>
                  <a:pt x="0" y="1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1" y="6"/>
                  <a:pt x="1" y="2"/>
                </a:cubicBezTo>
                <a:close/>
              </a:path>
            </a:pathLst>
          </a:custGeom>
          <a:solidFill>
            <a:srgbClr val="FFDE00"/>
          </a:solidFill>
          <a:ln w="9525">
            <a:noFill/>
            <a:bevel/>
          </a:ln>
        </p:spPr>
        <p:txBody>
          <a:bodyPr/>
          <a:lstStyle/>
          <a:p>
            <a:endParaRPr lang="zh-CN" altLang="zh-CN" sz="24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" name="Freeform 142"/>
          <p:cNvSpPr>
            <a:spLocks noChangeArrowheads="1"/>
          </p:cNvSpPr>
          <p:nvPr/>
        </p:nvSpPr>
        <p:spPr bwMode="auto">
          <a:xfrm>
            <a:off x="4109027" y="3788951"/>
            <a:ext cx="1964264" cy="2246223"/>
          </a:xfrm>
          <a:custGeom>
            <a:avLst/>
            <a:gdLst>
              <a:gd name="T0" fmla="*/ 1810899548 w 1050"/>
              <a:gd name="T1" fmla="*/ 12235321 h 876"/>
              <a:gd name="T2" fmla="*/ 1696827596 w 1050"/>
              <a:gd name="T3" fmla="*/ 2039220 h 876"/>
              <a:gd name="T4" fmla="*/ 93702464 w 1050"/>
              <a:gd name="T5" fmla="*/ 2039220 h 876"/>
              <a:gd name="T6" fmla="*/ 0 w 1050"/>
              <a:gd name="T7" fmla="*/ 95844780 h 876"/>
              <a:gd name="T8" fmla="*/ 93702464 w 1050"/>
              <a:gd name="T9" fmla="*/ 189650340 h 876"/>
              <a:gd name="T10" fmla="*/ 1702939027 w 1050"/>
              <a:gd name="T11" fmla="*/ 189650340 h 876"/>
              <a:gd name="T12" fmla="*/ 1810899548 w 1050"/>
              <a:gd name="T13" fmla="*/ 208004741 h 876"/>
              <a:gd name="T14" fmla="*/ 1810899548 w 1050"/>
              <a:gd name="T15" fmla="*/ 1786388233 h 876"/>
              <a:gd name="T16" fmla="*/ 2138858729 w 1050"/>
              <a:gd name="T17" fmla="*/ 1417283471 h 876"/>
              <a:gd name="T18" fmla="*/ 2138858729 w 1050"/>
              <a:gd name="T19" fmla="*/ 411929616 h 876"/>
              <a:gd name="T20" fmla="*/ 2138858729 w 1050"/>
              <a:gd name="T21" fmla="*/ 379302107 h 876"/>
              <a:gd name="T22" fmla="*/ 1810899548 w 1050"/>
              <a:gd name="T23" fmla="*/ 12235321 h 87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50"/>
              <a:gd name="T37" fmla="*/ 0 h 876"/>
              <a:gd name="T38" fmla="*/ 1050 w 1050"/>
              <a:gd name="T39" fmla="*/ 876 h 87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50" h="876">
                <a:moveTo>
                  <a:pt x="889" y="6"/>
                </a:moveTo>
                <a:cubicBezTo>
                  <a:pt x="872" y="2"/>
                  <a:pt x="853" y="0"/>
                  <a:pt x="833" y="1"/>
                </a:cubicBezTo>
                <a:cubicBezTo>
                  <a:pt x="687" y="6"/>
                  <a:pt x="53" y="1"/>
                  <a:pt x="46" y="1"/>
                </a:cubicBezTo>
                <a:cubicBezTo>
                  <a:pt x="21" y="1"/>
                  <a:pt x="0" y="21"/>
                  <a:pt x="0" y="47"/>
                </a:cubicBezTo>
                <a:cubicBezTo>
                  <a:pt x="0" y="72"/>
                  <a:pt x="20" y="93"/>
                  <a:pt x="46" y="93"/>
                </a:cubicBezTo>
                <a:cubicBezTo>
                  <a:pt x="72" y="93"/>
                  <a:pt x="688" y="98"/>
                  <a:pt x="836" y="93"/>
                </a:cubicBezTo>
                <a:cubicBezTo>
                  <a:pt x="857" y="92"/>
                  <a:pt x="875" y="96"/>
                  <a:pt x="889" y="102"/>
                </a:cubicBezTo>
                <a:cubicBezTo>
                  <a:pt x="889" y="876"/>
                  <a:pt x="889" y="876"/>
                  <a:pt x="889" y="876"/>
                </a:cubicBezTo>
                <a:cubicBezTo>
                  <a:pt x="898" y="817"/>
                  <a:pt x="942" y="718"/>
                  <a:pt x="1050" y="69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50" y="186"/>
                  <a:pt x="1050" y="186"/>
                  <a:pt x="1050" y="186"/>
                </a:cubicBezTo>
                <a:cubicBezTo>
                  <a:pt x="1041" y="128"/>
                  <a:pt x="997" y="29"/>
                  <a:pt x="889" y="6"/>
                </a:cubicBezTo>
                <a:close/>
              </a:path>
            </a:pathLst>
          </a:custGeom>
          <a:solidFill>
            <a:srgbClr val="B0A68E"/>
          </a:solidFill>
          <a:ln w="9525">
            <a:noFill/>
            <a:bevel/>
          </a:ln>
        </p:spPr>
        <p:txBody>
          <a:bodyPr/>
          <a:lstStyle/>
          <a:p>
            <a:endParaRPr lang="zh-CN" altLang="zh-CN" sz="2135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" name="Freeform 143"/>
          <p:cNvSpPr>
            <a:spLocks noChangeArrowheads="1"/>
          </p:cNvSpPr>
          <p:nvPr/>
        </p:nvSpPr>
        <p:spPr bwMode="auto">
          <a:xfrm>
            <a:off x="5772540" y="2038125"/>
            <a:ext cx="1996016" cy="2654299"/>
          </a:xfrm>
          <a:custGeom>
            <a:avLst/>
            <a:gdLst>
              <a:gd name="T0" fmla="*/ 2045593886 w 1051"/>
              <a:gd name="T1" fmla="*/ 2033402 h 963"/>
              <a:gd name="T2" fmla="*/ 444162674 w 1051"/>
              <a:gd name="T3" fmla="*/ 2033402 h 963"/>
              <a:gd name="T4" fmla="*/ 328028675 w 1051"/>
              <a:gd name="T5" fmla="*/ 12200414 h 963"/>
              <a:gd name="T6" fmla="*/ 0 w 1051"/>
              <a:gd name="T7" fmla="*/ 380231989 h 963"/>
              <a:gd name="T8" fmla="*/ 0 w 1051"/>
              <a:gd name="T9" fmla="*/ 408698183 h 963"/>
              <a:gd name="T10" fmla="*/ 0 w 1051"/>
              <a:gd name="T11" fmla="*/ 1592095581 h 963"/>
              <a:gd name="T12" fmla="*/ 328028675 w 1051"/>
              <a:gd name="T13" fmla="*/ 1958093581 h 963"/>
              <a:gd name="T14" fmla="*/ 328028675 w 1051"/>
              <a:gd name="T15" fmla="*/ 207399907 h 963"/>
              <a:gd name="T16" fmla="*/ 436013703 w 1051"/>
              <a:gd name="T17" fmla="*/ 189099294 h 963"/>
              <a:gd name="T18" fmla="*/ 2047632199 w 1051"/>
              <a:gd name="T19" fmla="*/ 189099294 h 963"/>
              <a:gd name="T20" fmla="*/ 2141354653 w 1051"/>
              <a:gd name="T21" fmla="*/ 93533659 h 963"/>
              <a:gd name="T22" fmla="*/ 2045593886 w 1051"/>
              <a:gd name="T23" fmla="*/ 2033402 h 9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51"/>
              <a:gd name="T37" fmla="*/ 0 h 963"/>
              <a:gd name="T38" fmla="*/ 1051 w 1051"/>
              <a:gd name="T39" fmla="*/ 963 h 9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51" h="963">
                <a:moveTo>
                  <a:pt x="1004" y="1"/>
                </a:moveTo>
                <a:cubicBezTo>
                  <a:pt x="998" y="1"/>
                  <a:pt x="364" y="6"/>
                  <a:pt x="218" y="1"/>
                </a:cubicBezTo>
                <a:cubicBezTo>
                  <a:pt x="197" y="0"/>
                  <a:pt x="178" y="2"/>
                  <a:pt x="161" y="6"/>
                </a:cubicBezTo>
                <a:cubicBezTo>
                  <a:pt x="53" y="29"/>
                  <a:pt x="9" y="129"/>
                  <a:pt x="0" y="187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783"/>
                  <a:pt x="0" y="783"/>
                  <a:pt x="0" y="783"/>
                </a:cubicBezTo>
                <a:cubicBezTo>
                  <a:pt x="108" y="806"/>
                  <a:pt x="152" y="905"/>
                  <a:pt x="161" y="963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76" y="96"/>
                  <a:pt x="193" y="92"/>
                  <a:pt x="214" y="93"/>
                </a:cubicBezTo>
                <a:cubicBezTo>
                  <a:pt x="363" y="98"/>
                  <a:pt x="979" y="93"/>
                  <a:pt x="1005" y="93"/>
                </a:cubicBezTo>
                <a:cubicBezTo>
                  <a:pt x="1031" y="93"/>
                  <a:pt x="1051" y="72"/>
                  <a:pt x="1051" y="46"/>
                </a:cubicBezTo>
                <a:cubicBezTo>
                  <a:pt x="1051" y="21"/>
                  <a:pt x="1030" y="1"/>
                  <a:pt x="1004" y="1"/>
                </a:cubicBezTo>
                <a:close/>
              </a:path>
            </a:pathLst>
          </a:custGeom>
          <a:solidFill>
            <a:srgbClr val="D2CCBA"/>
          </a:solidFill>
          <a:ln w="9525">
            <a:noFill/>
            <a:bevel/>
          </a:ln>
        </p:spPr>
        <p:txBody>
          <a:bodyPr/>
          <a:lstStyle/>
          <a:p>
            <a:endParaRPr lang="zh-CN" altLang="zh-CN" sz="2135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" name="椭圆 2"/>
          <p:cNvSpPr>
            <a:spLocks noChangeArrowheads="1"/>
          </p:cNvSpPr>
          <p:nvPr/>
        </p:nvSpPr>
        <p:spPr bwMode="auto">
          <a:xfrm>
            <a:off x="7319432" y="5016945"/>
            <a:ext cx="713317" cy="715433"/>
          </a:xfrm>
          <a:prstGeom prst="ellips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/>
          <a:lstStyle/>
          <a:p>
            <a:endParaRPr lang="zh-CN" altLang="zh-CN" sz="2135">
              <a:solidFill>
                <a:prstClr val="black"/>
              </a:solidFill>
              <a:sym typeface="Calibri" panose="020F0502020204030204" pitchFamily="34" charset="0"/>
            </a:endParaRPr>
          </a:p>
        </p:txBody>
      </p:sp>
      <p:sp>
        <p:nvSpPr>
          <p:cNvPr id="7" name="椭圆 453"/>
          <p:cNvSpPr>
            <a:spLocks noChangeArrowheads="1"/>
          </p:cNvSpPr>
          <p:nvPr/>
        </p:nvSpPr>
        <p:spPr bwMode="auto">
          <a:xfrm>
            <a:off x="7319432" y="2593361"/>
            <a:ext cx="713317" cy="715433"/>
          </a:xfrm>
          <a:prstGeom prst="ellips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/>
          <a:lstStyle/>
          <a:p>
            <a:endParaRPr lang="zh-CN" altLang="zh-CN" sz="2135">
              <a:solidFill>
                <a:prstClr val="black"/>
              </a:solidFill>
              <a:sym typeface="Calibri" panose="020F0502020204030204" pitchFamily="34" charset="0"/>
            </a:endParaRPr>
          </a:p>
        </p:txBody>
      </p:sp>
      <p:sp>
        <p:nvSpPr>
          <p:cNvPr id="8" name="椭圆 454"/>
          <p:cNvSpPr>
            <a:spLocks noChangeArrowheads="1"/>
          </p:cNvSpPr>
          <p:nvPr/>
        </p:nvSpPr>
        <p:spPr bwMode="auto">
          <a:xfrm>
            <a:off x="3463828" y="3505551"/>
            <a:ext cx="713317" cy="715433"/>
          </a:xfrm>
          <a:prstGeom prst="ellipse">
            <a:avLst/>
          </a:prstGeom>
          <a:solidFill>
            <a:schemeClr val="bg1">
              <a:alpha val="40000"/>
            </a:schemeClr>
          </a:solidFill>
          <a:ln w="9525">
            <a:noFill/>
            <a:bevel/>
          </a:ln>
        </p:spPr>
        <p:txBody>
          <a:bodyPr/>
          <a:lstStyle/>
          <a:p>
            <a:endParaRPr lang="zh-CN" altLang="zh-CN" sz="2135">
              <a:solidFill>
                <a:prstClr val="black"/>
              </a:solidFill>
              <a:sym typeface="Calibri" panose="020F050202020403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84655" y="1485381"/>
            <a:ext cx="4185761" cy="795242"/>
            <a:chOff x="1561448" y="1182554"/>
            <a:chExt cx="3139322" cy="596432"/>
          </a:xfrm>
        </p:grpSpPr>
        <p:sp>
          <p:nvSpPr>
            <p:cNvPr id="10" name="TextBox 459"/>
            <p:cNvSpPr>
              <a:spLocks noChangeArrowheads="1"/>
            </p:cNvSpPr>
            <p:nvPr/>
          </p:nvSpPr>
          <p:spPr bwMode="auto">
            <a:xfrm>
              <a:off x="1561448" y="1182554"/>
              <a:ext cx="3139322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黑色条形斑马和白色块型熊猫</a:t>
              </a:r>
            </a:p>
          </p:txBody>
        </p:sp>
        <p:sp>
          <p:nvSpPr>
            <p:cNvPr id="11" name="矩形 1"/>
            <p:cNvSpPr>
              <a:spLocks noChangeArrowheads="1"/>
            </p:cNvSpPr>
            <p:nvPr/>
          </p:nvSpPr>
          <p:spPr bwMode="auto">
            <a:xfrm>
              <a:off x="2126178" y="1501987"/>
              <a:ext cx="2143125" cy="276999"/>
            </a:xfrm>
            <a:prstGeom prst="rect">
              <a:avLst/>
            </a:prstGeom>
            <a:noFill/>
            <a:ln w="9525">
              <a:noFill/>
              <a:beve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形成原理是一样的！</a:t>
              </a:r>
              <a:endParaRPr lang="en-US" altLang="zh-CN" b="1" dirty="0">
                <a:solidFill>
                  <a:srgbClr val="FF000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12" name="Freeform 140"/>
          <p:cNvSpPr>
            <a:spLocks noChangeArrowheads="1"/>
          </p:cNvSpPr>
          <p:nvPr/>
        </p:nvSpPr>
        <p:spPr bwMode="auto">
          <a:xfrm>
            <a:off x="5767222" y="4532541"/>
            <a:ext cx="1964264" cy="1967624"/>
          </a:xfrm>
          <a:custGeom>
            <a:avLst/>
            <a:gdLst>
              <a:gd name="T0" fmla="*/ 2045593886 w 1051"/>
              <a:gd name="T1" fmla="*/ 0 h 869"/>
              <a:gd name="T2" fmla="*/ 444162674 w 1051"/>
              <a:gd name="T3" fmla="*/ 0 h 869"/>
              <a:gd name="T4" fmla="*/ 328028675 w 1051"/>
              <a:gd name="T5" fmla="*/ 6047477 h 869"/>
              <a:gd name="T6" fmla="*/ 0 w 1051"/>
              <a:gd name="T7" fmla="*/ 224953144 h 869"/>
              <a:gd name="T8" fmla="*/ 0 w 1051"/>
              <a:gd name="T9" fmla="*/ 243094467 h 869"/>
              <a:gd name="T10" fmla="*/ 0 w 1051"/>
              <a:gd name="T11" fmla="*/ 989311678 h 869"/>
              <a:gd name="T12" fmla="*/ 103909783 w 1051"/>
              <a:gd name="T13" fmla="*/ 1050992838 h 869"/>
              <a:gd name="T14" fmla="*/ 224118937 w 1051"/>
              <a:gd name="T15" fmla="*/ 1050992838 h 869"/>
              <a:gd name="T16" fmla="*/ 328028675 w 1051"/>
              <a:gd name="T17" fmla="*/ 989311678 h 869"/>
              <a:gd name="T18" fmla="*/ 328028675 w 1051"/>
              <a:gd name="T19" fmla="*/ 122152641 h 869"/>
              <a:gd name="T20" fmla="*/ 436013703 w 1051"/>
              <a:gd name="T21" fmla="*/ 111267407 h 869"/>
              <a:gd name="T22" fmla="*/ 2047632199 w 1051"/>
              <a:gd name="T23" fmla="*/ 111267407 h 869"/>
              <a:gd name="T24" fmla="*/ 2141354653 w 1051"/>
              <a:gd name="T25" fmla="*/ 55633703 h 869"/>
              <a:gd name="T26" fmla="*/ 2045593886 w 1051"/>
              <a:gd name="T27" fmla="*/ 0 h 86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51"/>
              <a:gd name="T43" fmla="*/ 0 h 869"/>
              <a:gd name="T44" fmla="*/ 1051 w 1051"/>
              <a:gd name="T45" fmla="*/ 869 h 86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51" h="869">
                <a:moveTo>
                  <a:pt x="1004" y="0"/>
                </a:moveTo>
                <a:cubicBezTo>
                  <a:pt x="998" y="1"/>
                  <a:pt x="364" y="6"/>
                  <a:pt x="218" y="0"/>
                </a:cubicBezTo>
                <a:cubicBezTo>
                  <a:pt x="197" y="0"/>
                  <a:pt x="178" y="2"/>
                  <a:pt x="161" y="5"/>
                </a:cubicBezTo>
                <a:cubicBezTo>
                  <a:pt x="53" y="28"/>
                  <a:pt x="9" y="127"/>
                  <a:pt x="0" y="186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818"/>
                  <a:pt x="0" y="818"/>
                  <a:pt x="0" y="818"/>
                </a:cubicBezTo>
                <a:cubicBezTo>
                  <a:pt x="0" y="846"/>
                  <a:pt x="23" y="869"/>
                  <a:pt x="51" y="869"/>
                </a:cubicBezTo>
                <a:cubicBezTo>
                  <a:pt x="110" y="869"/>
                  <a:pt x="110" y="869"/>
                  <a:pt x="110" y="869"/>
                </a:cubicBezTo>
                <a:cubicBezTo>
                  <a:pt x="138" y="869"/>
                  <a:pt x="161" y="846"/>
                  <a:pt x="161" y="818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176" y="95"/>
                  <a:pt x="193" y="92"/>
                  <a:pt x="214" y="92"/>
                </a:cubicBezTo>
                <a:cubicBezTo>
                  <a:pt x="363" y="98"/>
                  <a:pt x="979" y="93"/>
                  <a:pt x="1005" y="92"/>
                </a:cubicBezTo>
                <a:cubicBezTo>
                  <a:pt x="1030" y="92"/>
                  <a:pt x="1051" y="71"/>
                  <a:pt x="1051" y="46"/>
                </a:cubicBezTo>
                <a:cubicBezTo>
                  <a:pt x="1050" y="21"/>
                  <a:pt x="1030" y="1"/>
                  <a:pt x="1004" y="0"/>
                </a:cubicBezTo>
                <a:close/>
              </a:path>
            </a:pathLst>
          </a:custGeom>
          <a:solidFill>
            <a:srgbClr val="D2CCBA"/>
          </a:solidFill>
          <a:ln w="9525">
            <a:noFill/>
            <a:bevel/>
          </a:ln>
        </p:spPr>
        <p:txBody>
          <a:bodyPr/>
          <a:lstStyle/>
          <a:p>
            <a:endParaRPr lang="zh-CN" altLang="zh-CN" sz="2135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5" name="Freeform 13">
            <a:hlinkClick r:id="rId4"/>
          </p:cNvPr>
          <p:cNvSpPr>
            <a:spLocks noEditPoints="1" noChangeArrowheads="1"/>
          </p:cNvSpPr>
          <p:nvPr/>
        </p:nvSpPr>
        <p:spPr bwMode="auto">
          <a:xfrm>
            <a:off x="3599295" y="3600800"/>
            <a:ext cx="381000" cy="571500"/>
          </a:xfrm>
          <a:custGeom>
            <a:avLst/>
            <a:gdLst>
              <a:gd name="T0" fmla="*/ 400262967 w 102"/>
              <a:gd name="T1" fmla="*/ 0 h 131"/>
              <a:gd name="T2" fmla="*/ 0 w 102"/>
              <a:gd name="T3" fmla="*/ 545989673 h 131"/>
              <a:gd name="T4" fmla="*/ 400262967 w 102"/>
              <a:gd name="T5" fmla="*/ 1402447668 h 131"/>
              <a:gd name="T6" fmla="*/ 800525934 w 102"/>
              <a:gd name="T7" fmla="*/ 545989673 h 131"/>
              <a:gd name="T8" fmla="*/ 400262967 w 102"/>
              <a:gd name="T9" fmla="*/ 0 h 131"/>
              <a:gd name="T10" fmla="*/ 400262967 w 102"/>
              <a:gd name="T11" fmla="*/ 920689752 h 131"/>
              <a:gd name="T12" fmla="*/ 109876489 w 102"/>
              <a:gd name="T13" fmla="*/ 535283869 h 131"/>
              <a:gd name="T14" fmla="*/ 400262967 w 102"/>
              <a:gd name="T15" fmla="*/ 149881310 h 131"/>
              <a:gd name="T16" fmla="*/ 690649314 w 102"/>
              <a:gd name="T17" fmla="*/ 535283869 h 131"/>
              <a:gd name="T18" fmla="*/ 400262967 w 102"/>
              <a:gd name="T19" fmla="*/ 920689752 h 13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2"/>
              <a:gd name="T31" fmla="*/ 0 h 131"/>
              <a:gd name="T32" fmla="*/ 102 w 102"/>
              <a:gd name="T33" fmla="*/ 131 h 13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2" h="131">
                <a:moveTo>
                  <a:pt x="51" y="0"/>
                </a:move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39" y="131"/>
                  <a:pt x="51" y="131"/>
                </a:cubicBezTo>
                <a:cubicBezTo>
                  <a:pt x="65" y="131"/>
                  <a:pt x="102" y="79"/>
                  <a:pt x="102" y="51"/>
                </a:cubicBezTo>
                <a:cubicBezTo>
                  <a:pt x="102" y="23"/>
                  <a:pt x="79" y="0"/>
                  <a:pt x="51" y="0"/>
                </a:cubicBezTo>
                <a:close/>
                <a:moveTo>
                  <a:pt x="51" y="86"/>
                </a:moveTo>
                <a:cubicBezTo>
                  <a:pt x="30" y="86"/>
                  <a:pt x="14" y="70"/>
                  <a:pt x="14" y="50"/>
                </a:cubicBezTo>
                <a:cubicBezTo>
                  <a:pt x="14" y="30"/>
                  <a:pt x="30" y="14"/>
                  <a:pt x="51" y="14"/>
                </a:cubicBezTo>
                <a:cubicBezTo>
                  <a:pt x="72" y="14"/>
                  <a:pt x="88" y="30"/>
                  <a:pt x="88" y="50"/>
                </a:cubicBezTo>
                <a:cubicBezTo>
                  <a:pt x="88" y="70"/>
                  <a:pt x="72" y="86"/>
                  <a:pt x="51" y="8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prstClr val="white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Freeform 51"/>
          <p:cNvSpPr/>
          <p:nvPr/>
        </p:nvSpPr>
        <p:spPr bwMode="auto">
          <a:xfrm>
            <a:off x="7135196" y="1660963"/>
            <a:ext cx="952507" cy="952506"/>
          </a:xfrm>
          <a:custGeom>
            <a:avLst/>
            <a:gdLst/>
            <a:ahLst/>
            <a:cxnLst>
              <a:cxn ang="0">
                <a:pos x="291" y="0"/>
              </a:cxn>
              <a:cxn ang="0">
                <a:pos x="232" y="7"/>
              </a:cxn>
              <a:cxn ang="0">
                <a:pos x="178" y="23"/>
              </a:cxn>
              <a:cxn ang="0">
                <a:pos x="129" y="49"/>
              </a:cxn>
              <a:cxn ang="0">
                <a:pos x="85" y="85"/>
              </a:cxn>
              <a:cxn ang="0">
                <a:pos x="51" y="128"/>
              </a:cxn>
              <a:cxn ang="0">
                <a:pos x="23" y="177"/>
              </a:cxn>
              <a:cxn ang="0">
                <a:pos x="7" y="232"/>
              </a:cxn>
              <a:cxn ang="0">
                <a:pos x="0" y="290"/>
              </a:cxn>
              <a:cxn ang="0">
                <a:pos x="2" y="321"/>
              </a:cxn>
              <a:cxn ang="0">
                <a:pos x="13" y="376"/>
              </a:cxn>
              <a:cxn ang="0">
                <a:pos x="36" y="429"/>
              </a:cxn>
              <a:cxn ang="0">
                <a:pos x="67" y="475"/>
              </a:cxn>
              <a:cxn ang="0">
                <a:pos x="106" y="514"/>
              </a:cxn>
              <a:cxn ang="0">
                <a:pos x="152" y="545"/>
              </a:cxn>
              <a:cxn ang="0">
                <a:pos x="205" y="568"/>
              </a:cxn>
              <a:cxn ang="0">
                <a:pos x="262" y="579"/>
              </a:cxn>
              <a:cxn ang="0">
                <a:pos x="291" y="581"/>
              </a:cxn>
              <a:cxn ang="0">
                <a:pos x="348" y="574"/>
              </a:cxn>
              <a:cxn ang="0">
                <a:pos x="404" y="558"/>
              </a:cxn>
              <a:cxn ang="0">
                <a:pos x="453" y="532"/>
              </a:cxn>
              <a:cxn ang="0">
                <a:pos x="496" y="496"/>
              </a:cxn>
              <a:cxn ang="0">
                <a:pos x="532" y="453"/>
              </a:cxn>
              <a:cxn ang="0">
                <a:pos x="558" y="403"/>
              </a:cxn>
              <a:cxn ang="0">
                <a:pos x="574" y="349"/>
              </a:cxn>
              <a:cxn ang="0">
                <a:pos x="581" y="290"/>
              </a:cxn>
              <a:cxn ang="0">
                <a:pos x="579" y="260"/>
              </a:cxn>
              <a:cxn ang="0">
                <a:pos x="568" y="205"/>
              </a:cxn>
              <a:cxn ang="0">
                <a:pos x="546" y="152"/>
              </a:cxn>
              <a:cxn ang="0">
                <a:pos x="514" y="106"/>
              </a:cxn>
              <a:cxn ang="0">
                <a:pos x="474" y="67"/>
              </a:cxn>
              <a:cxn ang="0">
                <a:pos x="429" y="36"/>
              </a:cxn>
              <a:cxn ang="0">
                <a:pos x="376" y="13"/>
              </a:cxn>
              <a:cxn ang="0">
                <a:pos x="321" y="2"/>
              </a:cxn>
              <a:cxn ang="0">
                <a:pos x="291" y="0"/>
              </a:cxn>
            </a:cxnLst>
            <a:rect l="0" t="0" r="r" b="b"/>
            <a:pathLst>
              <a:path w="581" h="581">
                <a:moveTo>
                  <a:pt x="291" y="0"/>
                </a:moveTo>
                <a:lnTo>
                  <a:pt x="291" y="0"/>
                </a:lnTo>
                <a:lnTo>
                  <a:pt x="262" y="2"/>
                </a:lnTo>
                <a:lnTo>
                  <a:pt x="232" y="7"/>
                </a:lnTo>
                <a:lnTo>
                  <a:pt x="205" y="13"/>
                </a:lnTo>
                <a:lnTo>
                  <a:pt x="178" y="23"/>
                </a:lnTo>
                <a:lnTo>
                  <a:pt x="152" y="36"/>
                </a:lnTo>
                <a:lnTo>
                  <a:pt x="129" y="49"/>
                </a:lnTo>
                <a:lnTo>
                  <a:pt x="106" y="67"/>
                </a:lnTo>
                <a:lnTo>
                  <a:pt x="85" y="85"/>
                </a:lnTo>
                <a:lnTo>
                  <a:pt x="67" y="106"/>
                </a:lnTo>
                <a:lnTo>
                  <a:pt x="51" y="128"/>
                </a:lnTo>
                <a:lnTo>
                  <a:pt x="36" y="152"/>
                </a:lnTo>
                <a:lnTo>
                  <a:pt x="23" y="177"/>
                </a:lnTo>
                <a:lnTo>
                  <a:pt x="13" y="205"/>
                </a:lnTo>
                <a:lnTo>
                  <a:pt x="7" y="232"/>
                </a:lnTo>
                <a:lnTo>
                  <a:pt x="2" y="260"/>
                </a:lnTo>
                <a:lnTo>
                  <a:pt x="0" y="290"/>
                </a:lnTo>
                <a:lnTo>
                  <a:pt x="0" y="290"/>
                </a:lnTo>
                <a:lnTo>
                  <a:pt x="2" y="321"/>
                </a:lnTo>
                <a:lnTo>
                  <a:pt x="7" y="349"/>
                </a:lnTo>
                <a:lnTo>
                  <a:pt x="13" y="376"/>
                </a:lnTo>
                <a:lnTo>
                  <a:pt x="23" y="403"/>
                </a:lnTo>
                <a:lnTo>
                  <a:pt x="36" y="429"/>
                </a:lnTo>
                <a:lnTo>
                  <a:pt x="51" y="453"/>
                </a:lnTo>
                <a:lnTo>
                  <a:pt x="67" y="475"/>
                </a:lnTo>
                <a:lnTo>
                  <a:pt x="85" y="496"/>
                </a:lnTo>
                <a:lnTo>
                  <a:pt x="106" y="514"/>
                </a:lnTo>
                <a:lnTo>
                  <a:pt x="129" y="532"/>
                </a:lnTo>
                <a:lnTo>
                  <a:pt x="152" y="545"/>
                </a:lnTo>
                <a:lnTo>
                  <a:pt x="178" y="558"/>
                </a:lnTo>
                <a:lnTo>
                  <a:pt x="205" y="568"/>
                </a:lnTo>
                <a:lnTo>
                  <a:pt x="232" y="574"/>
                </a:lnTo>
                <a:lnTo>
                  <a:pt x="262" y="579"/>
                </a:lnTo>
                <a:lnTo>
                  <a:pt x="291" y="581"/>
                </a:lnTo>
                <a:lnTo>
                  <a:pt x="291" y="581"/>
                </a:lnTo>
                <a:lnTo>
                  <a:pt x="321" y="579"/>
                </a:lnTo>
                <a:lnTo>
                  <a:pt x="348" y="574"/>
                </a:lnTo>
                <a:lnTo>
                  <a:pt x="376" y="568"/>
                </a:lnTo>
                <a:lnTo>
                  <a:pt x="404" y="558"/>
                </a:lnTo>
                <a:lnTo>
                  <a:pt x="429" y="545"/>
                </a:lnTo>
                <a:lnTo>
                  <a:pt x="453" y="532"/>
                </a:lnTo>
                <a:lnTo>
                  <a:pt x="474" y="514"/>
                </a:lnTo>
                <a:lnTo>
                  <a:pt x="496" y="496"/>
                </a:lnTo>
                <a:lnTo>
                  <a:pt x="514" y="475"/>
                </a:lnTo>
                <a:lnTo>
                  <a:pt x="532" y="453"/>
                </a:lnTo>
                <a:lnTo>
                  <a:pt x="546" y="429"/>
                </a:lnTo>
                <a:lnTo>
                  <a:pt x="558" y="403"/>
                </a:lnTo>
                <a:lnTo>
                  <a:pt x="568" y="376"/>
                </a:lnTo>
                <a:lnTo>
                  <a:pt x="574" y="349"/>
                </a:lnTo>
                <a:lnTo>
                  <a:pt x="579" y="321"/>
                </a:lnTo>
                <a:lnTo>
                  <a:pt x="581" y="290"/>
                </a:lnTo>
                <a:lnTo>
                  <a:pt x="581" y="290"/>
                </a:lnTo>
                <a:lnTo>
                  <a:pt x="579" y="260"/>
                </a:lnTo>
                <a:lnTo>
                  <a:pt x="574" y="232"/>
                </a:lnTo>
                <a:lnTo>
                  <a:pt x="568" y="205"/>
                </a:lnTo>
                <a:lnTo>
                  <a:pt x="558" y="177"/>
                </a:lnTo>
                <a:lnTo>
                  <a:pt x="546" y="152"/>
                </a:lnTo>
                <a:lnTo>
                  <a:pt x="532" y="128"/>
                </a:lnTo>
                <a:lnTo>
                  <a:pt x="514" y="106"/>
                </a:lnTo>
                <a:lnTo>
                  <a:pt x="496" y="85"/>
                </a:lnTo>
                <a:lnTo>
                  <a:pt x="474" y="67"/>
                </a:lnTo>
                <a:lnTo>
                  <a:pt x="453" y="49"/>
                </a:lnTo>
                <a:lnTo>
                  <a:pt x="429" y="36"/>
                </a:lnTo>
                <a:lnTo>
                  <a:pt x="404" y="23"/>
                </a:lnTo>
                <a:lnTo>
                  <a:pt x="376" y="13"/>
                </a:lnTo>
                <a:lnTo>
                  <a:pt x="348" y="7"/>
                </a:lnTo>
                <a:lnTo>
                  <a:pt x="321" y="2"/>
                </a:lnTo>
                <a:lnTo>
                  <a:pt x="291" y="0"/>
                </a:lnTo>
                <a:lnTo>
                  <a:pt x="291" y="0"/>
                </a:lnTo>
                <a:close/>
              </a:path>
            </a:pathLst>
          </a:custGeom>
          <a:solidFill>
            <a:srgbClr val="D2CCBA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altLang="zh-CN" sz="2400" dirty="0">
              <a:solidFill>
                <a:prstClr val="black"/>
              </a:solidFill>
            </a:endParaRPr>
          </a:p>
          <a:p>
            <a:r>
              <a:rPr lang="en-US" altLang="zh-CN" sz="2400" dirty="0">
                <a:solidFill>
                  <a:prstClr val="black"/>
                </a:solidFill>
              </a:rPr>
              <a:t>    3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8197779" y="3558119"/>
            <a:ext cx="3794449" cy="1950662"/>
            <a:chOff x="2154776" y="1214428"/>
            <a:chExt cx="2845837" cy="1462997"/>
          </a:xfrm>
        </p:grpSpPr>
        <p:sp>
          <p:nvSpPr>
            <p:cNvPr id="68" name="TextBox 459"/>
            <p:cNvSpPr>
              <a:spLocks noChangeArrowheads="1"/>
            </p:cNvSpPr>
            <p:nvPr/>
          </p:nvSpPr>
          <p:spPr bwMode="auto">
            <a:xfrm>
              <a:off x="2571736" y="1214428"/>
              <a:ext cx="1061829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胚胎证据</a:t>
              </a:r>
            </a:p>
          </p:txBody>
        </p:sp>
        <p:sp>
          <p:nvSpPr>
            <p:cNvPr id="69" name="矩形 1"/>
            <p:cNvSpPr>
              <a:spLocks noChangeArrowheads="1"/>
            </p:cNvSpPr>
            <p:nvPr/>
          </p:nvSpPr>
          <p:spPr bwMode="auto">
            <a:xfrm>
              <a:off x="2154776" y="1500180"/>
              <a:ext cx="2845837" cy="1177245"/>
            </a:xfrm>
            <a:prstGeom prst="rect">
              <a:avLst/>
            </a:prstGeom>
            <a:noFill/>
            <a:ln w="9525">
              <a:noFill/>
              <a:beve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根据新科学家的这篇报道，斑马在胚胎发育的早期是纯黑色的，到了胚胎发育晚期，黑色色素的生成被抑制，才出现了白色的条纹。每只斑马的黑白条纹都有细微的差别，就好像它们各自天然的条形码一样。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00987" y="3250440"/>
            <a:ext cx="2957772" cy="2963748"/>
            <a:chOff x="1927300" y="1214428"/>
            <a:chExt cx="2467560" cy="1832330"/>
          </a:xfrm>
        </p:grpSpPr>
        <p:sp>
          <p:nvSpPr>
            <p:cNvPr id="71" name="TextBox 459"/>
            <p:cNvSpPr>
              <a:spLocks noChangeArrowheads="1"/>
            </p:cNvSpPr>
            <p:nvPr/>
          </p:nvSpPr>
          <p:spPr bwMode="auto">
            <a:xfrm>
              <a:off x="2571736" y="1214428"/>
              <a:ext cx="1061829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进化观点</a:t>
              </a:r>
            </a:p>
          </p:txBody>
        </p:sp>
        <p:sp>
          <p:nvSpPr>
            <p:cNvPr id="72" name="矩形 1"/>
            <p:cNvSpPr>
              <a:spLocks noChangeArrowheads="1"/>
            </p:cNvSpPr>
            <p:nvPr/>
          </p:nvSpPr>
          <p:spPr bwMode="auto">
            <a:xfrm>
              <a:off x="1927300" y="1500180"/>
              <a:ext cx="2467560" cy="1546578"/>
            </a:xfrm>
            <a:prstGeom prst="rect">
              <a:avLst/>
            </a:prstGeom>
            <a:noFill/>
            <a:ln w="9525">
              <a:noFill/>
              <a:beve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另外，也有文章认为从进化的角度，斑马原本是一种深色的动物：（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1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）白色的动物很难在非洲大草原上存货下来；（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2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）有一种已经灭绝的斑马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——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普通斑马（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Equus quagga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）的亚种斑驴（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Equus quagga </a:t>
              </a:r>
              <a:r>
                <a:rPr lang="en-US" altLang="zh-CN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quagga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），它的后半身为深色，只在头颈部出现白色条纹。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73" name="Freeform 51"/>
          <p:cNvSpPr/>
          <p:nvPr/>
        </p:nvSpPr>
        <p:spPr bwMode="auto">
          <a:xfrm>
            <a:off x="7154402" y="4244531"/>
            <a:ext cx="952507" cy="952506"/>
          </a:xfrm>
          <a:custGeom>
            <a:avLst/>
            <a:gdLst/>
            <a:ahLst/>
            <a:cxnLst>
              <a:cxn ang="0">
                <a:pos x="291" y="0"/>
              </a:cxn>
              <a:cxn ang="0">
                <a:pos x="232" y="7"/>
              </a:cxn>
              <a:cxn ang="0">
                <a:pos x="178" y="23"/>
              </a:cxn>
              <a:cxn ang="0">
                <a:pos x="129" y="49"/>
              </a:cxn>
              <a:cxn ang="0">
                <a:pos x="85" y="85"/>
              </a:cxn>
              <a:cxn ang="0">
                <a:pos x="51" y="128"/>
              </a:cxn>
              <a:cxn ang="0">
                <a:pos x="23" y="177"/>
              </a:cxn>
              <a:cxn ang="0">
                <a:pos x="7" y="232"/>
              </a:cxn>
              <a:cxn ang="0">
                <a:pos x="0" y="290"/>
              </a:cxn>
              <a:cxn ang="0">
                <a:pos x="2" y="321"/>
              </a:cxn>
              <a:cxn ang="0">
                <a:pos x="13" y="376"/>
              </a:cxn>
              <a:cxn ang="0">
                <a:pos x="36" y="429"/>
              </a:cxn>
              <a:cxn ang="0">
                <a:pos x="67" y="475"/>
              </a:cxn>
              <a:cxn ang="0">
                <a:pos x="106" y="514"/>
              </a:cxn>
              <a:cxn ang="0">
                <a:pos x="152" y="545"/>
              </a:cxn>
              <a:cxn ang="0">
                <a:pos x="205" y="568"/>
              </a:cxn>
              <a:cxn ang="0">
                <a:pos x="262" y="579"/>
              </a:cxn>
              <a:cxn ang="0">
                <a:pos x="291" y="581"/>
              </a:cxn>
              <a:cxn ang="0">
                <a:pos x="348" y="574"/>
              </a:cxn>
              <a:cxn ang="0">
                <a:pos x="404" y="558"/>
              </a:cxn>
              <a:cxn ang="0">
                <a:pos x="453" y="532"/>
              </a:cxn>
              <a:cxn ang="0">
                <a:pos x="496" y="496"/>
              </a:cxn>
              <a:cxn ang="0">
                <a:pos x="532" y="453"/>
              </a:cxn>
              <a:cxn ang="0">
                <a:pos x="558" y="403"/>
              </a:cxn>
              <a:cxn ang="0">
                <a:pos x="574" y="349"/>
              </a:cxn>
              <a:cxn ang="0">
                <a:pos x="581" y="290"/>
              </a:cxn>
              <a:cxn ang="0">
                <a:pos x="579" y="260"/>
              </a:cxn>
              <a:cxn ang="0">
                <a:pos x="568" y="205"/>
              </a:cxn>
              <a:cxn ang="0">
                <a:pos x="546" y="152"/>
              </a:cxn>
              <a:cxn ang="0">
                <a:pos x="514" y="106"/>
              </a:cxn>
              <a:cxn ang="0">
                <a:pos x="474" y="67"/>
              </a:cxn>
              <a:cxn ang="0">
                <a:pos x="429" y="36"/>
              </a:cxn>
              <a:cxn ang="0">
                <a:pos x="376" y="13"/>
              </a:cxn>
              <a:cxn ang="0">
                <a:pos x="321" y="2"/>
              </a:cxn>
              <a:cxn ang="0">
                <a:pos x="291" y="0"/>
              </a:cxn>
            </a:cxnLst>
            <a:rect l="0" t="0" r="r" b="b"/>
            <a:pathLst>
              <a:path w="581" h="581">
                <a:moveTo>
                  <a:pt x="291" y="0"/>
                </a:moveTo>
                <a:lnTo>
                  <a:pt x="291" y="0"/>
                </a:lnTo>
                <a:lnTo>
                  <a:pt x="262" y="2"/>
                </a:lnTo>
                <a:lnTo>
                  <a:pt x="232" y="7"/>
                </a:lnTo>
                <a:lnTo>
                  <a:pt x="205" y="13"/>
                </a:lnTo>
                <a:lnTo>
                  <a:pt x="178" y="23"/>
                </a:lnTo>
                <a:lnTo>
                  <a:pt x="152" y="36"/>
                </a:lnTo>
                <a:lnTo>
                  <a:pt x="129" y="49"/>
                </a:lnTo>
                <a:lnTo>
                  <a:pt x="106" y="67"/>
                </a:lnTo>
                <a:lnTo>
                  <a:pt x="85" y="85"/>
                </a:lnTo>
                <a:lnTo>
                  <a:pt x="67" y="106"/>
                </a:lnTo>
                <a:lnTo>
                  <a:pt x="51" y="128"/>
                </a:lnTo>
                <a:lnTo>
                  <a:pt x="36" y="152"/>
                </a:lnTo>
                <a:lnTo>
                  <a:pt x="23" y="177"/>
                </a:lnTo>
                <a:lnTo>
                  <a:pt x="13" y="205"/>
                </a:lnTo>
                <a:lnTo>
                  <a:pt x="7" y="232"/>
                </a:lnTo>
                <a:lnTo>
                  <a:pt x="2" y="260"/>
                </a:lnTo>
                <a:lnTo>
                  <a:pt x="0" y="290"/>
                </a:lnTo>
                <a:lnTo>
                  <a:pt x="0" y="290"/>
                </a:lnTo>
                <a:lnTo>
                  <a:pt x="2" y="321"/>
                </a:lnTo>
                <a:lnTo>
                  <a:pt x="7" y="349"/>
                </a:lnTo>
                <a:lnTo>
                  <a:pt x="13" y="376"/>
                </a:lnTo>
                <a:lnTo>
                  <a:pt x="23" y="403"/>
                </a:lnTo>
                <a:lnTo>
                  <a:pt x="36" y="429"/>
                </a:lnTo>
                <a:lnTo>
                  <a:pt x="51" y="453"/>
                </a:lnTo>
                <a:lnTo>
                  <a:pt x="67" y="475"/>
                </a:lnTo>
                <a:lnTo>
                  <a:pt x="85" y="496"/>
                </a:lnTo>
                <a:lnTo>
                  <a:pt x="106" y="514"/>
                </a:lnTo>
                <a:lnTo>
                  <a:pt x="129" y="532"/>
                </a:lnTo>
                <a:lnTo>
                  <a:pt x="152" y="545"/>
                </a:lnTo>
                <a:lnTo>
                  <a:pt x="178" y="558"/>
                </a:lnTo>
                <a:lnTo>
                  <a:pt x="205" y="568"/>
                </a:lnTo>
                <a:lnTo>
                  <a:pt x="232" y="574"/>
                </a:lnTo>
                <a:lnTo>
                  <a:pt x="262" y="579"/>
                </a:lnTo>
                <a:lnTo>
                  <a:pt x="291" y="581"/>
                </a:lnTo>
                <a:lnTo>
                  <a:pt x="291" y="581"/>
                </a:lnTo>
                <a:lnTo>
                  <a:pt x="321" y="579"/>
                </a:lnTo>
                <a:lnTo>
                  <a:pt x="348" y="574"/>
                </a:lnTo>
                <a:lnTo>
                  <a:pt x="376" y="568"/>
                </a:lnTo>
                <a:lnTo>
                  <a:pt x="404" y="558"/>
                </a:lnTo>
                <a:lnTo>
                  <a:pt x="429" y="545"/>
                </a:lnTo>
                <a:lnTo>
                  <a:pt x="453" y="532"/>
                </a:lnTo>
                <a:lnTo>
                  <a:pt x="474" y="514"/>
                </a:lnTo>
                <a:lnTo>
                  <a:pt x="496" y="496"/>
                </a:lnTo>
                <a:lnTo>
                  <a:pt x="514" y="475"/>
                </a:lnTo>
                <a:lnTo>
                  <a:pt x="532" y="453"/>
                </a:lnTo>
                <a:lnTo>
                  <a:pt x="546" y="429"/>
                </a:lnTo>
                <a:lnTo>
                  <a:pt x="558" y="403"/>
                </a:lnTo>
                <a:lnTo>
                  <a:pt x="568" y="376"/>
                </a:lnTo>
                <a:lnTo>
                  <a:pt x="574" y="349"/>
                </a:lnTo>
                <a:lnTo>
                  <a:pt x="579" y="321"/>
                </a:lnTo>
                <a:lnTo>
                  <a:pt x="581" y="290"/>
                </a:lnTo>
                <a:lnTo>
                  <a:pt x="581" y="290"/>
                </a:lnTo>
                <a:lnTo>
                  <a:pt x="579" y="260"/>
                </a:lnTo>
                <a:lnTo>
                  <a:pt x="574" y="232"/>
                </a:lnTo>
                <a:lnTo>
                  <a:pt x="568" y="205"/>
                </a:lnTo>
                <a:lnTo>
                  <a:pt x="558" y="177"/>
                </a:lnTo>
                <a:lnTo>
                  <a:pt x="546" y="152"/>
                </a:lnTo>
                <a:lnTo>
                  <a:pt x="532" y="128"/>
                </a:lnTo>
                <a:lnTo>
                  <a:pt x="514" y="106"/>
                </a:lnTo>
                <a:lnTo>
                  <a:pt x="496" y="85"/>
                </a:lnTo>
                <a:lnTo>
                  <a:pt x="474" y="67"/>
                </a:lnTo>
                <a:lnTo>
                  <a:pt x="453" y="49"/>
                </a:lnTo>
                <a:lnTo>
                  <a:pt x="429" y="36"/>
                </a:lnTo>
                <a:lnTo>
                  <a:pt x="404" y="23"/>
                </a:lnTo>
                <a:lnTo>
                  <a:pt x="376" y="13"/>
                </a:lnTo>
                <a:lnTo>
                  <a:pt x="348" y="7"/>
                </a:lnTo>
                <a:lnTo>
                  <a:pt x="321" y="2"/>
                </a:lnTo>
                <a:lnTo>
                  <a:pt x="291" y="0"/>
                </a:lnTo>
                <a:lnTo>
                  <a:pt x="291" y="0"/>
                </a:lnTo>
                <a:close/>
              </a:path>
            </a:pathLst>
          </a:custGeom>
          <a:solidFill>
            <a:srgbClr val="D2CCBA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r>
              <a:rPr lang="en-US" altLang="zh-CN" sz="2400" dirty="0">
                <a:solidFill>
                  <a:prstClr val="black"/>
                </a:solidFill>
              </a:rPr>
              <a:t>   </a:t>
            </a:r>
          </a:p>
          <a:p>
            <a:r>
              <a:rPr lang="en-US" altLang="zh-CN" sz="2400" dirty="0">
                <a:solidFill>
                  <a:prstClr val="black"/>
                </a:solidFill>
              </a:rPr>
              <a:t>    1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74" name="Freeform 51"/>
          <p:cNvSpPr/>
          <p:nvPr/>
        </p:nvSpPr>
        <p:spPr bwMode="auto">
          <a:xfrm>
            <a:off x="3313713" y="3368204"/>
            <a:ext cx="952507" cy="952506"/>
          </a:xfrm>
          <a:custGeom>
            <a:avLst/>
            <a:gdLst/>
            <a:ahLst/>
            <a:cxnLst>
              <a:cxn ang="0">
                <a:pos x="291" y="0"/>
              </a:cxn>
              <a:cxn ang="0">
                <a:pos x="232" y="7"/>
              </a:cxn>
              <a:cxn ang="0">
                <a:pos x="178" y="23"/>
              </a:cxn>
              <a:cxn ang="0">
                <a:pos x="129" y="49"/>
              </a:cxn>
              <a:cxn ang="0">
                <a:pos x="85" y="85"/>
              </a:cxn>
              <a:cxn ang="0">
                <a:pos x="51" y="128"/>
              </a:cxn>
              <a:cxn ang="0">
                <a:pos x="23" y="177"/>
              </a:cxn>
              <a:cxn ang="0">
                <a:pos x="7" y="232"/>
              </a:cxn>
              <a:cxn ang="0">
                <a:pos x="0" y="290"/>
              </a:cxn>
              <a:cxn ang="0">
                <a:pos x="2" y="321"/>
              </a:cxn>
              <a:cxn ang="0">
                <a:pos x="13" y="376"/>
              </a:cxn>
              <a:cxn ang="0">
                <a:pos x="36" y="429"/>
              </a:cxn>
              <a:cxn ang="0">
                <a:pos x="67" y="475"/>
              </a:cxn>
              <a:cxn ang="0">
                <a:pos x="106" y="514"/>
              </a:cxn>
              <a:cxn ang="0">
                <a:pos x="152" y="545"/>
              </a:cxn>
              <a:cxn ang="0">
                <a:pos x="205" y="568"/>
              </a:cxn>
              <a:cxn ang="0">
                <a:pos x="262" y="579"/>
              </a:cxn>
              <a:cxn ang="0">
                <a:pos x="291" y="581"/>
              </a:cxn>
              <a:cxn ang="0">
                <a:pos x="348" y="574"/>
              </a:cxn>
              <a:cxn ang="0">
                <a:pos x="404" y="558"/>
              </a:cxn>
              <a:cxn ang="0">
                <a:pos x="453" y="532"/>
              </a:cxn>
              <a:cxn ang="0">
                <a:pos x="496" y="496"/>
              </a:cxn>
              <a:cxn ang="0">
                <a:pos x="532" y="453"/>
              </a:cxn>
              <a:cxn ang="0">
                <a:pos x="558" y="403"/>
              </a:cxn>
              <a:cxn ang="0">
                <a:pos x="574" y="349"/>
              </a:cxn>
              <a:cxn ang="0">
                <a:pos x="581" y="290"/>
              </a:cxn>
              <a:cxn ang="0">
                <a:pos x="579" y="260"/>
              </a:cxn>
              <a:cxn ang="0">
                <a:pos x="568" y="205"/>
              </a:cxn>
              <a:cxn ang="0">
                <a:pos x="546" y="152"/>
              </a:cxn>
              <a:cxn ang="0">
                <a:pos x="514" y="106"/>
              </a:cxn>
              <a:cxn ang="0">
                <a:pos x="474" y="67"/>
              </a:cxn>
              <a:cxn ang="0">
                <a:pos x="429" y="36"/>
              </a:cxn>
              <a:cxn ang="0">
                <a:pos x="376" y="13"/>
              </a:cxn>
              <a:cxn ang="0">
                <a:pos x="321" y="2"/>
              </a:cxn>
              <a:cxn ang="0">
                <a:pos x="291" y="0"/>
              </a:cxn>
            </a:cxnLst>
            <a:rect l="0" t="0" r="r" b="b"/>
            <a:pathLst>
              <a:path w="581" h="581">
                <a:moveTo>
                  <a:pt x="291" y="0"/>
                </a:moveTo>
                <a:lnTo>
                  <a:pt x="291" y="0"/>
                </a:lnTo>
                <a:lnTo>
                  <a:pt x="262" y="2"/>
                </a:lnTo>
                <a:lnTo>
                  <a:pt x="232" y="7"/>
                </a:lnTo>
                <a:lnTo>
                  <a:pt x="205" y="13"/>
                </a:lnTo>
                <a:lnTo>
                  <a:pt x="178" y="23"/>
                </a:lnTo>
                <a:lnTo>
                  <a:pt x="152" y="36"/>
                </a:lnTo>
                <a:lnTo>
                  <a:pt x="129" y="49"/>
                </a:lnTo>
                <a:lnTo>
                  <a:pt x="106" y="67"/>
                </a:lnTo>
                <a:lnTo>
                  <a:pt x="85" y="85"/>
                </a:lnTo>
                <a:lnTo>
                  <a:pt x="67" y="106"/>
                </a:lnTo>
                <a:lnTo>
                  <a:pt x="51" y="128"/>
                </a:lnTo>
                <a:lnTo>
                  <a:pt x="36" y="152"/>
                </a:lnTo>
                <a:lnTo>
                  <a:pt x="23" y="177"/>
                </a:lnTo>
                <a:lnTo>
                  <a:pt x="13" y="205"/>
                </a:lnTo>
                <a:lnTo>
                  <a:pt x="7" y="232"/>
                </a:lnTo>
                <a:lnTo>
                  <a:pt x="2" y="260"/>
                </a:lnTo>
                <a:lnTo>
                  <a:pt x="0" y="290"/>
                </a:lnTo>
                <a:lnTo>
                  <a:pt x="0" y="290"/>
                </a:lnTo>
                <a:lnTo>
                  <a:pt x="2" y="321"/>
                </a:lnTo>
                <a:lnTo>
                  <a:pt x="7" y="349"/>
                </a:lnTo>
                <a:lnTo>
                  <a:pt x="13" y="376"/>
                </a:lnTo>
                <a:lnTo>
                  <a:pt x="23" y="403"/>
                </a:lnTo>
                <a:lnTo>
                  <a:pt x="36" y="429"/>
                </a:lnTo>
                <a:lnTo>
                  <a:pt x="51" y="453"/>
                </a:lnTo>
                <a:lnTo>
                  <a:pt x="67" y="475"/>
                </a:lnTo>
                <a:lnTo>
                  <a:pt x="85" y="496"/>
                </a:lnTo>
                <a:lnTo>
                  <a:pt x="106" y="514"/>
                </a:lnTo>
                <a:lnTo>
                  <a:pt x="129" y="532"/>
                </a:lnTo>
                <a:lnTo>
                  <a:pt x="152" y="545"/>
                </a:lnTo>
                <a:lnTo>
                  <a:pt x="178" y="558"/>
                </a:lnTo>
                <a:lnTo>
                  <a:pt x="205" y="568"/>
                </a:lnTo>
                <a:lnTo>
                  <a:pt x="232" y="574"/>
                </a:lnTo>
                <a:lnTo>
                  <a:pt x="262" y="579"/>
                </a:lnTo>
                <a:lnTo>
                  <a:pt x="291" y="581"/>
                </a:lnTo>
                <a:lnTo>
                  <a:pt x="291" y="581"/>
                </a:lnTo>
                <a:lnTo>
                  <a:pt x="321" y="579"/>
                </a:lnTo>
                <a:lnTo>
                  <a:pt x="348" y="574"/>
                </a:lnTo>
                <a:lnTo>
                  <a:pt x="376" y="568"/>
                </a:lnTo>
                <a:lnTo>
                  <a:pt x="404" y="558"/>
                </a:lnTo>
                <a:lnTo>
                  <a:pt x="429" y="545"/>
                </a:lnTo>
                <a:lnTo>
                  <a:pt x="453" y="532"/>
                </a:lnTo>
                <a:lnTo>
                  <a:pt x="474" y="514"/>
                </a:lnTo>
                <a:lnTo>
                  <a:pt x="496" y="496"/>
                </a:lnTo>
                <a:lnTo>
                  <a:pt x="514" y="475"/>
                </a:lnTo>
                <a:lnTo>
                  <a:pt x="532" y="453"/>
                </a:lnTo>
                <a:lnTo>
                  <a:pt x="546" y="429"/>
                </a:lnTo>
                <a:lnTo>
                  <a:pt x="558" y="403"/>
                </a:lnTo>
                <a:lnTo>
                  <a:pt x="568" y="376"/>
                </a:lnTo>
                <a:lnTo>
                  <a:pt x="574" y="349"/>
                </a:lnTo>
                <a:lnTo>
                  <a:pt x="579" y="321"/>
                </a:lnTo>
                <a:lnTo>
                  <a:pt x="581" y="290"/>
                </a:lnTo>
                <a:lnTo>
                  <a:pt x="581" y="290"/>
                </a:lnTo>
                <a:lnTo>
                  <a:pt x="579" y="260"/>
                </a:lnTo>
                <a:lnTo>
                  <a:pt x="574" y="232"/>
                </a:lnTo>
                <a:lnTo>
                  <a:pt x="568" y="205"/>
                </a:lnTo>
                <a:lnTo>
                  <a:pt x="558" y="177"/>
                </a:lnTo>
                <a:lnTo>
                  <a:pt x="546" y="152"/>
                </a:lnTo>
                <a:lnTo>
                  <a:pt x="532" y="128"/>
                </a:lnTo>
                <a:lnTo>
                  <a:pt x="514" y="106"/>
                </a:lnTo>
                <a:lnTo>
                  <a:pt x="496" y="85"/>
                </a:lnTo>
                <a:lnTo>
                  <a:pt x="474" y="67"/>
                </a:lnTo>
                <a:lnTo>
                  <a:pt x="453" y="49"/>
                </a:lnTo>
                <a:lnTo>
                  <a:pt x="429" y="36"/>
                </a:lnTo>
                <a:lnTo>
                  <a:pt x="404" y="23"/>
                </a:lnTo>
                <a:lnTo>
                  <a:pt x="376" y="13"/>
                </a:lnTo>
                <a:lnTo>
                  <a:pt x="348" y="7"/>
                </a:lnTo>
                <a:lnTo>
                  <a:pt x="321" y="2"/>
                </a:lnTo>
                <a:lnTo>
                  <a:pt x="291" y="0"/>
                </a:lnTo>
                <a:lnTo>
                  <a:pt x="291" y="0"/>
                </a:lnTo>
                <a:close/>
              </a:path>
            </a:pathLst>
          </a:custGeom>
          <a:solidFill>
            <a:srgbClr val="B0A68E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altLang="zh-CN" sz="2400" dirty="0">
              <a:solidFill>
                <a:prstClr val="black"/>
              </a:solidFill>
            </a:endParaRPr>
          </a:p>
          <a:p>
            <a:r>
              <a:rPr lang="en-US" altLang="zh-CN" sz="2400" dirty="0">
                <a:solidFill>
                  <a:prstClr val="black"/>
                </a:solidFill>
              </a:rPr>
              <a:t>    2</a:t>
            </a:r>
          </a:p>
        </p:txBody>
      </p:sp>
      <p:grpSp>
        <p:nvGrpSpPr>
          <p:cNvPr id="221" name="组合 220"/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222" name="矩形 221"/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3" name="图片 222"/>
            <p:cNvPicPr>
              <a:picLocks noChangeAspect="1"/>
            </p:cNvPicPr>
            <p:nvPr/>
          </p:nvPicPr>
          <p:blipFill rotWithShape="1">
            <a:blip r:embed="rId5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  <p:sp>
          <p:nvSpPr>
            <p:cNvPr id="224" name="文本框 223"/>
            <p:cNvSpPr txBox="1"/>
            <p:nvPr/>
          </p:nvSpPr>
          <p:spPr>
            <a:xfrm>
              <a:off x="3376020" y="309754"/>
              <a:ext cx="566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斑马是黑还是白？</a:t>
              </a:r>
              <a:r>
                <a:rPr lang="en-US" altLang="zh-CN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/</a:t>
              </a:r>
              <a:r>
                <a:rPr lang="ja-JP" altLang="en-US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黒い</a:t>
              </a:r>
              <a:r>
                <a:rPr lang="en-US" altLang="zh-CN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or</a:t>
              </a:r>
              <a:r>
                <a:rPr lang="ja-JP" altLang="en-US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白い</a:t>
              </a:r>
              <a:endParaRPr lang="zh-CN" altLang="en-US" sz="2800" b="1" dirty="0">
                <a:solidFill>
                  <a:srgbClr val="D2CC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81" grpId="0" animBg="1"/>
      <p:bldP spid="73" grpId="0" animBg="1"/>
      <p:bldP spid="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图片 1221">
            <a:extLst>
              <a:ext uri="{FF2B5EF4-FFF2-40B4-BE49-F238E27FC236}">
                <a16:creationId xmlns:a16="http://schemas.microsoft.com/office/drawing/2014/main" id="{1C088C4B-97A0-487B-96EE-E2FC48AAA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99" y="1825480"/>
            <a:ext cx="3981600" cy="2249021"/>
          </a:xfrm>
          <a:prstGeom prst="rect">
            <a:avLst/>
          </a:prstGeom>
        </p:spPr>
      </p:pic>
      <p:grpSp>
        <p:nvGrpSpPr>
          <p:cNvPr id="1179" name="组合 1178">
            <a:extLst>
              <a:ext uri="{FF2B5EF4-FFF2-40B4-BE49-F238E27FC236}">
                <a16:creationId xmlns:a16="http://schemas.microsoft.com/office/drawing/2014/main" id="{1942D43A-2FA2-407E-B299-14B052221C61}"/>
              </a:ext>
            </a:extLst>
          </p:cNvPr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180" name="矩形 1179">
              <a:extLst>
                <a:ext uri="{FF2B5EF4-FFF2-40B4-BE49-F238E27FC236}">
                  <a16:creationId xmlns:a16="http://schemas.microsoft.com/office/drawing/2014/main" id="{AF5D58A9-C7DB-4E23-B662-2E534E6377A7}"/>
                </a:ext>
              </a:extLst>
            </p:cNvPr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81" name="图片 1180">
              <a:extLst>
                <a:ext uri="{FF2B5EF4-FFF2-40B4-BE49-F238E27FC236}">
                  <a16:creationId xmlns:a16="http://schemas.microsoft.com/office/drawing/2014/main" id="{1D615BB6-F7BC-4E6D-86C0-1E4509DB2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</p:grpSp>
      <p:sp>
        <p:nvSpPr>
          <p:cNvPr id="1182" name="Freeform 69">
            <a:extLst>
              <a:ext uri="{FF2B5EF4-FFF2-40B4-BE49-F238E27FC236}">
                <a16:creationId xmlns:a16="http://schemas.microsoft.com/office/drawing/2014/main" id="{55B78995-36D7-4AC9-AC06-9F416E5EBC01}"/>
              </a:ext>
            </a:extLst>
          </p:cNvPr>
          <p:cNvSpPr/>
          <p:nvPr/>
        </p:nvSpPr>
        <p:spPr bwMode="auto">
          <a:xfrm rot="5400000">
            <a:off x="6865455" y="4606911"/>
            <a:ext cx="1481138" cy="565150"/>
          </a:xfrm>
          <a:custGeom>
            <a:avLst/>
            <a:gdLst>
              <a:gd name="T0" fmla="*/ 465 w 933"/>
              <a:gd name="T1" fmla="*/ 356 h 356"/>
              <a:gd name="T2" fmla="*/ 0 w 933"/>
              <a:gd name="T3" fmla="*/ 178 h 356"/>
              <a:gd name="T4" fmla="*/ 465 w 933"/>
              <a:gd name="T5" fmla="*/ 0 h 356"/>
              <a:gd name="T6" fmla="*/ 933 w 933"/>
              <a:gd name="T7" fmla="*/ 178 h 356"/>
              <a:gd name="T8" fmla="*/ 465 w 933"/>
              <a:gd name="T9" fmla="*/ 3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356">
                <a:moveTo>
                  <a:pt x="465" y="356"/>
                </a:moveTo>
                <a:lnTo>
                  <a:pt x="0" y="178"/>
                </a:lnTo>
                <a:lnTo>
                  <a:pt x="465" y="0"/>
                </a:lnTo>
                <a:lnTo>
                  <a:pt x="933" y="178"/>
                </a:lnTo>
                <a:lnTo>
                  <a:pt x="465" y="3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83" name="Freeform 70">
            <a:extLst>
              <a:ext uri="{FF2B5EF4-FFF2-40B4-BE49-F238E27FC236}">
                <a16:creationId xmlns:a16="http://schemas.microsoft.com/office/drawing/2014/main" id="{45B26B5A-3C4E-439E-A715-4E1D0EF6CF90}"/>
              </a:ext>
            </a:extLst>
          </p:cNvPr>
          <p:cNvSpPr/>
          <p:nvPr/>
        </p:nvSpPr>
        <p:spPr bwMode="auto">
          <a:xfrm rot="5400000">
            <a:off x="6725755" y="4006836"/>
            <a:ext cx="738188" cy="1022350"/>
          </a:xfrm>
          <a:custGeom>
            <a:avLst/>
            <a:gdLst>
              <a:gd name="T0" fmla="*/ 465 w 465"/>
              <a:gd name="T1" fmla="*/ 178 h 644"/>
              <a:gd name="T2" fmla="*/ 0 w 465"/>
              <a:gd name="T3" fmla="*/ 0 h 644"/>
              <a:gd name="T4" fmla="*/ 0 w 465"/>
              <a:gd name="T5" fmla="*/ 364 h 644"/>
              <a:gd name="T6" fmla="*/ 465 w 465"/>
              <a:gd name="T7" fmla="*/ 644 h 644"/>
              <a:gd name="T8" fmla="*/ 465 w 465"/>
              <a:gd name="T9" fmla="*/ 178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5" h="644">
                <a:moveTo>
                  <a:pt x="465" y="178"/>
                </a:moveTo>
                <a:lnTo>
                  <a:pt x="0" y="0"/>
                </a:lnTo>
                <a:lnTo>
                  <a:pt x="0" y="364"/>
                </a:lnTo>
                <a:lnTo>
                  <a:pt x="465" y="644"/>
                </a:lnTo>
                <a:lnTo>
                  <a:pt x="465" y="178"/>
                </a:lnTo>
                <a:close/>
              </a:path>
            </a:pathLst>
          </a:custGeom>
          <a:solidFill>
            <a:srgbClr val="EDE8DD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84" name="Freeform 71">
            <a:extLst>
              <a:ext uri="{FF2B5EF4-FFF2-40B4-BE49-F238E27FC236}">
                <a16:creationId xmlns:a16="http://schemas.microsoft.com/office/drawing/2014/main" id="{6EB4B2AE-A888-43F2-B9CB-B2F6AD3A577A}"/>
              </a:ext>
            </a:extLst>
          </p:cNvPr>
          <p:cNvSpPr/>
          <p:nvPr/>
        </p:nvSpPr>
        <p:spPr bwMode="auto">
          <a:xfrm rot="5400000">
            <a:off x="6723374" y="4747405"/>
            <a:ext cx="742950" cy="1022350"/>
          </a:xfrm>
          <a:custGeom>
            <a:avLst/>
            <a:gdLst>
              <a:gd name="T0" fmla="*/ 0 w 468"/>
              <a:gd name="T1" fmla="*/ 178 h 644"/>
              <a:gd name="T2" fmla="*/ 468 w 468"/>
              <a:gd name="T3" fmla="*/ 0 h 644"/>
              <a:gd name="T4" fmla="*/ 468 w 468"/>
              <a:gd name="T5" fmla="*/ 364 h 644"/>
              <a:gd name="T6" fmla="*/ 0 w 468"/>
              <a:gd name="T7" fmla="*/ 644 h 644"/>
              <a:gd name="T8" fmla="*/ 0 w 468"/>
              <a:gd name="T9" fmla="*/ 178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8" h="644">
                <a:moveTo>
                  <a:pt x="0" y="178"/>
                </a:moveTo>
                <a:lnTo>
                  <a:pt x="468" y="0"/>
                </a:lnTo>
                <a:lnTo>
                  <a:pt x="468" y="364"/>
                </a:lnTo>
                <a:lnTo>
                  <a:pt x="0" y="644"/>
                </a:lnTo>
                <a:lnTo>
                  <a:pt x="0" y="178"/>
                </a:lnTo>
                <a:close/>
              </a:path>
            </a:pathLst>
          </a:custGeom>
          <a:solidFill>
            <a:srgbClr val="EDE8DD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85" name="Freeform 72">
            <a:extLst>
              <a:ext uri="{FF2B5EF4-FFF2-40B4-BE49-F238E27FC236}">
                <a16:creationId xmlns:a16="http://schemas.microsoft.com/office/drawing/2014/main" id="{42CEFD4B-179C-4999-B00A-46120BC0B14B}"/>
              </a:ext>
            </a:extLst>
          </p:cNvPr>
          <p:cNvSpPr/>
          <p:nvPr/>
        </p:nvSpPr>
        <p:spPr bwMode="auto">
          <a:xfrm rot="5400000">
            <a:off x="7372661" y="4710893"/>
            <a:ext cx="2371725" cy="355600"/>
          </a:xfrm>
          <a:custGeom>
            <a:avLst/>
            <a:gdLst>
              <a:gd name="T0" fmla="*/ 746 w 1494"/>
              <a:gd name="T1" fmla="*/ 224 h 224"/>
              <a:gd name="T2" fmla="*/ 0 w 1494"/>
              <a:gd name="T3" fmla="*/ 112 h 224"/>
              <a:gd name="T4" fmla="*/ 746 w 1494"/>
              <a:gd name="T5" fmla="*/ 0 h 224"/>
              <a:gd name="T6" fmla="*/ 1494 w 1494"/>
              <a:gd name="T7" fmla="*/ 112 h 224"/>
              <a:gd name="T8" fmla="*/ 746 w 1494"/>
              <a:gd name="T9" fmla="*/ 22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4" h="224">
                <a:moveTo>
                  <a:pt x="746" y="224"/>
                </a:moveTo>
                <a:lnTo>
                  <a:pt x="0" y="112"/>
                </a:lnTo>
                <a:lnTo>
                  <a:pt x="746" y="0"/>
                </a:lnTo>
                <a:lnTo>
                  <a:pt x="1494" y="112"/>
                </a:lnTo>
                <a:lnTo>
                  <a:pt x="746" y="2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87" name="Freeform 73">
            <a:extLst>
              <a:ext uri="{FF2B5EF4-FFF2-40B4-BE49-F238E27FC236}">
                <a16:creationId xmlns:a16="http://schemas.microsoft.com/office/drawing/2014/main" id="{2688D6DA-766D-4CA5-8805-624741591C75}"/>
              </a:ext>
            </a:extLst>
          </p:cNvPr>
          <p:cNvSpPr/>
          <p:nvPr/>
        </p:nvSpPr>
        <p:spPr bwMode="auto">
          <a:xfrm rot="5400000">
            <a:off x="7475849" y="3804430"/>
            <a:ext cx="1184275" cy="981075"/>
          </a:xfrm>
          <a:custGeom>
            <a:avLst/>
            <a:gdLst>
              <a:gd name="T0" fmla="*/ 746 w 746"/>
              <a:gd name="T1" fmla="*/ 112 h 618"/>
              <a:gd name="T2" fmla="*/ 0 w 746"/>
              <a:gd name="T3" fmla="*/ 0 h 618"/>
              <a:gd name="T4" fmla="*/ 0 w 746"/>
              <a:gd name="T5" fmla="*/ 394 h 618"/>
              <a:gd name="T6" fmla="*/ 746 w 746"/>
              <a:gd name="T7" fmla="*/ 618 h 618"/>
              <a:gd name="T8" fmla="*/ 746 w 746"/>
              <a:gd name="T9" fmla="*/ 112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6" h="618">
                <a:moveTo>
                  <a:pt x="746" y="112"/>
                </a:moveTo>
                <a:lnTo>
                  <a:pt x="0" y="0"/>
                </a:lnTo>
                <a:lnTo>
                  <a:pt x="0" y="394"/>
                </a:lnTo>
                <a:lnTo>
                  <a:pt x="746" y="618"/>
                </a:lnTo>
                <a:lnTo>
                  <a:pt x="746" y="112"/>
                </a:lnTo>
                <a:close/>
              </a:path>
            </a:pathLst>
          </a:custGeom>
          <a:solidFill>
            <a:srgbClr val="D2CCBA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88" name="Freeform 74">
            <a:extLst>
              <a:ext uri="{FF2B5EF4-FFF2-40B4-BE49-F238E27FC236}">
                <a16:creationId xmlns:a16="http://schemas.microsoft.com/office/drawing/2014/main" id="{18B8D1ED-CC84-4528-A3F7-A32ACE50B57D}"/>
              </a:ext>
            </a:extLst>
          </p:cNvPr>
          <p:cNvSpPr/>
          <p:nvPr/>
        </p:nvSpPr>
        <p:spPr bwMode="auto">
          <a:xfrm rot="5400000">
            <a:off x="7472674" y="4990292"/>
            <a:ext cx="1187450" cy="981075"/>
          </a:xfrm>
          <a:custGeom>
            <a:avLst/>
            <a:gdLst>
              <a:gd name="T0" fmla="*/ 0 w 748"/>
              <a:gd name="T1" fmla="*/ 112 h 618"/>
              <a:gd name="T2" fmla="*/ 748 w 748"/>
              <a:gd name="T3" fmla="*/ 0 h 618"/>
              <a:gd name="T4" fmla="*/ 748 w 748"/>
              <a:gd name="T5" fmla="*/ 394 h 618"/>
              <a:gd name="T6" fmla="*/ 0 w 748"/>
              <a:gd name="T7" fmla="*/ 618 h 618"/>
              <a:gd name="T8" fmla="*/ 0 w 748"/>
              <a:gd name="T9" fmla="*/ 112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8" h="618">
                <a:moveTo>
                  <a:pt x="0" y="112"/>
                </a:moveTo>
                <a:lnTo>
                  <a:pt x="748" y="0"/>
                </a:lnTo>
                <a:lnTo>
                  <a:pt x="748" y="394"/>
                </a:lnTo>
                <a:lnTo>
                  <a:pt x="0" y="618"/>
                </a:lnTo>
                <a:lnTo>
                  <a:pt x="0" y="112"/>
                </a:lnTo>
                <a:close/>
              </a:path>
            </a:pathLst>
          </a:custGeom>
          <a:solidFill>
            <a:srgbClr val="D2CCBA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90" name="Freeform 75">
            <a:extLst>
              <a:ext uri="{FF2B5EF4-FFF2-40B4-BE49-F238E27FC236}">
                <a16:creationId xmlns:a16="http://schemas.microsoft.com/office/drawing/2014/main" id="{8EA6A563-4F3C-4C59-B9B6-F95047E95F7A}"/>
              </a:ext>
            </a:extLst>
          </p:cNvPr>
          <p:cNvSpPr/>
          <p:nvPr/>
        </p:nvSpPr>
        <p:spPr bwMode="auto">
          <a:xfrm rot="5400000">
            <a:off x="9888849" y="4607704"/>
            <a:ext cx="1481138" cy="563563"/>
          </a:xfrm>
          <a:custGeom>
            <a:avLst/>
            <a:gdLst>
              <a:gd name="T0" fmla="*/ 465 w 933"/>
              <a:gd name="T1" fmla="*/ 0 h 355"/>
              <a:gd name="T2" fmla="*/ 0 w 933"/>
              <a:gd name="T3" fmla="*/ 177 h 355"/>
              <a:gd name="T4" fmla="*/ 465 w 933"/>
              <a:gd name="T5" fmla="*/ 355 h 355"/>
              <a:gd name="T6" fmla="*/ 933 w 933"/>
              <a:gd name="T7" fmla="*/ 177 h 355"/>
              <a:gd name="T8" fmla="*/ 465 w 933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355">
                <a:moveTo>
                  <a:pt x="465" y="0"/>
                </a:moveTo>
                <a:lnTo>
                  <a:pt x="0" y="177"/>
                </a:lnTo>
                <a:lnTo>
                  <a:pt x="465" y="355"/>
                </a:lnTo>
                <a:lnTo>
                  <a:pt x="933" y="177"/>
                </a:lnTo>
                <a:lnTo>
                  <a:pt x="46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92" name="Freeform 76">
            <a:extLst>
              <a:ext uri="{FF2B5EF4-FFF2-40B4-BE49-F238E27FC236}">
                <a16:creationId xmlns:a16="http://schemas.microsoft.com/office/drawing/2014/main" id="{F0DB03DD-918B-4F82-893B-A647B698B18E}"/>
              </a:ext>
            </a:extLst>
          </p:cNvPr>
          <p:cNvSpPr/>
          <p:nvPr/>
        </p:nvSpPr>
        <p:spPr bwMode="auto">
          <a:xfrm rot="5400000">
            <a:off x="10773880" y="4006836"/>
            <a:ext cx="738188" cy="1022350"/>
          </a:xfrm>
          <a:custGeom>
            <a:avLst/>
            <a:gdLst>
              <a:gd name="T0" fmla="*/ 465 w 465"/>
              <a:gd name="T1" fmla="*/ 467 h 644"/>
              <a:gd name="T2" fmla="*/ 0 w 465"/>
              <a:gd name="T3" fmla="*/ 644 h 644"/>
              <a:gd name="T4" fmla="*/ 0 w 465"/>
              <a:gd name="T5" fmla="*/ 280 h 644"/>
              <a:gd name="T6" fmla="*/ 465 w 465"/>
              <a:gd name="T7" fmla="*/ 0 h 644"/>
              <a:gd name="T8" fmla="*/ 465 w 465"/>
              <a:gd name="T9" fmla="*/ 467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5" h="644">
                <a:moveTo>
                  <a:pt x="465" y="467"/>
                </a:moveTo>
                <a:lnTo>
                  <a:pt x="0" y="644"/>
                </a:lnTo>
                <a:lnTo>
                  <a:pt x="0" y="280"/>
                </a:lnTo>
                <a:lnTo>
                  <a:pt x="465" y="0"/>
                </a:lnTo>
                <a:lnTo>
                  <a:pt x="465" y="467"/>
                </a:lnTo>
                <a:close/>
              </a:path>
            </a:pathLst>
          </a:custGeom>
          <a:solidFill>
            <a:srgbClr val="EDE8DD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93" name="Freeform 77">
            <a:extLst>
              <a:ext uri="{FF2B5EF4-FFF2-40B4-BE49-F238E27FC236}">
                <a16:creationId xmlns:a16="http://schemas.microsoft.com/office/drawing/2014/main" id="{E267EF81-5554-49AD-83A5-7A5B2F39A207}"/>
              </a:ext>
            </a:extLst>
          </p:cNvPr>
          <p:cNvSpPr/>
          <p:nvPr/>
        </p:nvSpPr>
        <p:spPr bwMode="auto">
          <a:xfrm rot="5400000">
            <a:off x="10771499" y="4747405"/>
            <a:ext cx="742950" cy="1022350"/>
          </a:xfrm>
          <a:custGeom>
            <a:avLst/>
            <a:gdLst>
              <a:gd name="T0" fmla="*/ 0 w 468"/>
              <a:gd name="T1" fmla="*/ 467 h 644"/>
              <a:gd name="T2" fmla="*/ 468 w 468"/>
              <a:gd name="T3" fmla="*/ 644 h 644"/>
              <a:gd name="T4" fmla="*/ 468 w 468"/>
              <a:gd name="T5" fmla="*/ 280 h 644"/>
              <a:gd name="T6" fmla="*/ 0 w 468"/>
              <a:gd name="T7" fmla="*/ 0 h 644"/>
              <a:gd name="T8" fmla="*/ 0 w 468"/>
              <a:gd name="T9" fmla="*/ 467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8" h="644">
                <a:moveTo>
                  <a:pt x="0" y="467"/>
                </a:moveTo>
                <a:lnTo>
                  <a:pt x="468" y="644"/>
                </a:lnTo>
                <a:lnTo>
                  <a:pt x="468" y="280"/>
                </a:lnTo>
                <a:lnTo>
                  <a:pt x="0" y="0"/>
                </a:lnTo>
                <a:lnTo>
                  <a:pt x="0" y="467"/>
                </a:lnTo>
                <a:close/>
              </a:path>
            </a:pathLst>
          </a:custGeom>
          <a:solidFill>
            <a:srgbClr val="EDE8DD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94" name="Freeform 78">
            <a:extLst>
              <a:ext uri="{FF2B5EF4-FFF2-40B4-BE49-F238E27FC236}">
                <a16:creationId xmlns:a16="http://schemas.microsoft.com/office/drawing/2014/main" id="{5FC80FA2-1678-4F66-AF98-768313E1D334}"/>
              </a:ext>
            </a:extLst>
          </p:cNvPr>
          <p:cNvSpPr/>
          <p:nvPr/>
        </p:nvSpPr>
        <p:spPr bwMode="auto">
          <a:xfrm rot="5400000">
            <a:off x="8493436" y="4710893"/>
            <a:ext cx="2371725" cy="355600"/>
          </a:xfrm>
          <a:custGeom>
            <a:avLst/>
            <a:gdLst>
              <a:gd name="T0" fmla="*/ 746 w 1494"/>
              <a:gd name="T1" fmla="*/ 0 h 224"/>
              <a:gd name="T2" fmla="*/ 0 w 1494"/>
              <a:gd name="T3" fmla="*/ 111 h 224"/>
              <a:gd name="T4" fmla="*/ 746 w 1494"/>
              <a:gd name="T5" fmla="*/ 224 h 224"/>
              <a:gd name="T6" fmla="*/ 1494 w 1494"/>
              <a:gd name="T7" fmla="*/ 111 h 224"/>
              <a:gd name="T8" fmla="*/ 746 w 1494"/>
              <a:gd name="T9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4" h="224">
                <a:moveTo>
                  <a:pt x="746" y="0"/>
                </a:moveTo>
                <a:lnTo>
                  <a:pt x="0" y="111"/>
                </a:lnTo>
                <a:lnTo>
                  <a:pt x="746" y="224"/>
                </a:lnTo>
                <a:lnTo>
                  <a:pt x="1494" y="111"/>
                </a:lnTo>
                <a:lnTo>
                  <a:pt x="74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95" name="Freeform 79">
            <a:extLst>
              <a:ext uri="{FF2B5EF4-FFF2-40B4-BE49-F238E27FC236}">
                <a16:creationId xmlns:a16="http://schemas.microsoft.com/office/drawing/2014/main" id="{4D3E51B8-4982-4116-A63C-F4445E31DB88}"/>
              </a:ext>
            </a:extLst>
          </p:cNvPr>
          <p:cNvSpPr/>
          <p:nvPr/>
        </p:nvSpPr>
        <p:spPr bwMode="auto">
          <a:xfrm rot="5400000">
            <a:off x="9577699" y="3804430"/>
            <a:ext cx="1184275" cy="981075"/>
          </a:xfrm>
          <a:custGeom>
            <a:avLst/>
            <a:gdLst>
              <a:gd name="T0" fmla="*/ 746 w 746"/>
              <a:gd name="T1" fmla="*/ 506 h 617"/>
              <a:gd name="T2" fmla="*/ 0 w 746"/>
              <a:gd name="T3" fmla="*/ 617 h 617"/>
              <a:gd name="T4" fmla="*/ 0 w 746"/>
              <a:gd name="T5" fmla="*/ 224 h 617"/>
              <a:gd name="T6" fmla="*/ 746 w 746"/>
              <a:gd name="T7" fmla="*/ 0 h 617"/>
              <a:gd name="T8" fmla="*/ 746 w 746"/>
              <a:gd name="T9" fmla="*/ 506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6" h="617">
                <a:moveTo>
                  <a:pt x="746" y="506"/>
                </a:moveTo>
                <a:lnTo>
                  <a:pt x="0" y="617"/>
                </a:lnTo>
                <a:lnTo>
                  <a:pt x="0" y="224"/>
                </a:lnTo>
                <a:lnTo>
                  <a:pt x="746" y="0"/>
                </a:lnTo>
                <a:lnTo>
                  <a:pt x="746" y="506"/>
                </a:lnTo>
                <a:close/>
              </a:path>
            </a:pathLst>
          </a:custGeom>
          <a:solidFill>
            <a:srgbClr val="D2CCBA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96" name="Freeform 80">
            <a:extLst>
              <a:ext uri="{FF2B5EF4-FFF2-40B4-BE49-F238E27FC236}">
                <a16:creationId xmlns:a16="http://schemas.microsoft.com/office/drawing/2014/main" id="{E5BC242D-3E1A-4F28-BED3-20C1137D8C11}"/>
              </a:ext>
            </a:extLst>
          </p:cNvPr>
          <p:cNvSpPr/>
          <p:nvPr/>
        </p:nvSpPr>
        <p:spPr bwMode="auto">
          <a:xfrm rot="5400000">
            <a:off x="9576112" y="4990292"/>
            <a:ext cx="1187450" cy="981075"/>
          </a:xfrm>
          <a:custGeom>
            <a:avLst/>
            <a:gdLst>
              <a:gd name="T0" fmla="*/ 0 w 748"/>
              <a:gd name="T1" fmla="*/ 506 h 617"/>
              <a:gd name="T2" fmla="*/ 748 w 748"/>
              <a:gd name="T3" fmla="*/ 617 h 617"/>
              <a:gd name="T4" fmla="*/ 748 w 748"/>
              <a:gd name="T5" fmla="*/ 224 h 617"/>
              <a:gd name="T6" fmla="*/ 0 w 748"/>
              <a:gd name="T7" fmla="*/ 0 h 617"/>
              <a:gd name="T8" fmla="*/ 0 w 748"/>
              <a:gd name="T9" fmla="*/ 506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8" h="617">
                <a:moveTo>
                  <a:pt x="0" y="506"/>
                </a:moveTo>
                <a:lnTo>
                  <a:pt x="748" y="617"/>
                </a:lnTo>
                <a:lnTo>
                  <a:pt x="748" y="224"/>
                </a:lnTo>
                <a:lnTo>
                  <a:pt x="0" y="0"/>
                </a:lnTo>
                <a:lnTo>
                  <a:pt x="0" y="506"/>
                </a:lnTo>
                <a:close/>
              </a:path>
            </a:pathLst>
          </a:custGeom>
          <a:solidFill>
            <a:srgbClr val="D2CCBA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98" name="Freeform 81">
            <a:extLst>
              <a:ext uri="{FF2B5EF4-FFF2-40B4-BE49-F238E27FC236}">
                <a16:creationId xmlns:a16="http://schemas.microsoft.com/office/drawing/2014/main" id="{38806101-A684-4D09-BB93-B5F1FA211A61}"/>
              </a:ext>
            </a:extLst>
          </p:cNvPr>
          <p:cNvSpPr/>
          <p:nvPr/>
        </p:nvSpPr>
        <p:spPr bwMode="auto">
          <a:xfrm rot="5400000">
            <a:off x="8297380" y="3562336"/>
            <a:ext cx="1630363" cy="1019175"/>
          </a:xfrm>
          <a:custGeom>
            <a:avLst/>
            <a:gdLst>
              <a:gd name="T0" fmla="*/ 1027 w 1027"/>
              <a:gd name="T1" fmla="*/ 641 h 641"/>
              <a:gd name="T2" fmla="*/ 0 w 1027"/>
              <a:gd name="T3" fmla="*/ 532 h 641"/>
              <a:gd name="T4" fmla="*/ 0 w 1027"/>
              <a:gd name="T5" fmla="*/ 111 h 641"/>
              <a:gd name="T6" fmla="*/ 1027 w 1027"/>
              <a:gd name="T7" fmla="*/ 0 h 641"/>
              <a:gd name="T8" fmla="*/ 1027 w 1027"/>
              <a:gd name="T9" fmla="*/ 641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7" h="641">
                <a:moveTo>
                  <a:pt x="1027" y="641"/>
                </a:moveTo>
                <a:lnTo>
                  <a:pt x="0" y="532"/>
                </a:lnTo>
                <a:lnTo>
                  <a:pt x="0" y="111"/>
                </a:lnTo>
                <a:lnTo>
                  <a:pt x="1027" y="0"/>
                </a:lnTo>
                <a:lnTo>
                  <a:pt x="1027" y="641"/>
                </a:lnTo>
                <a:close/>
              </a:path>
            </a:pathLst>
          </a:custGeom>
          <a:solidFill>
            <a:srgbClr val="B0A68E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199" name="Freeform 82">
            <a:extLst>
              <a:ext uri="{FF2B5EF4-FFF2-40B4-BE49-F238E27FC236}">
                <a16:creationId xmlns:a16="http://schemas.microsoft.com/office/drawing/2014/main" id="{5F8FD419-FDB9-4A4B-8460-7E829091560F}"/>
              </a:ext>
            </a:extLst>
          </p:cNvPr>
          <p:cNvSpPr/>
          <p:nvPr/>
        </p:nvSpPr>
        <p:spPr bwMode="auto">
          <a:xfrm rot="5400000">
            <a:off x="8295793" y="5194286"/>
            <a:ext cx="1633537" cy="1019175"/>
          </a:xfrm>
          <a:custGeom>
            <a:avLst/>
            <a:gdLst>
              <a:gd name="T0" fmla="*/ 0 w 1029"/>
              <a:gd name="T1" fmla="*/ 641 h 641"/>
              <a:gd name="T2" fmla="*/ 1029 w 1029"/>
              <a:gd name="T3" fmla="*/ 532 h 641"/>
              <a:gd name="T4" fmla="*/ 1029 w 1029"/>
              <a:gd name="T5" fmla="*/ 111 h 641"/>
              <a:gd name="T6" fmla="*/ 0 w 1029"/>
              <a:gd name="T7" fmla="*/ 0 h 641"/>
              <a:gd name="T8" fmla="*/ 0 w 1029"/>
              <a:gd name="T9" fmla="*/ 641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9" h="641">
                <a:moveTo>
                  <a:pt x="0" y="641"/>
                </a:moveTo>
                <a:lnTo>
                  <a:pt x="1029" y="532"/>
                </a:lnTo>
                <a:lnTo>
                  <a:pt x="1029" y="111"/>
                </a:lnTo>
                <a:lnTo>
                  <a:pt x="0" y="0"/>
                </a:lnTo>
                <a:lnTo>
                  <a:pt x="0" y="641"/>
                </a:lnTo>
                <a:close/>
              </a:path>
            </a:pathLst>
          </a:custGeom>
          <a:solidFill>
            <a:srgbClr val="B0A68E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1201" name="Freeform 83">
            <a:extLst>
              <a:ext uri="{FF2B5EF4-FFF2-40B4-BE49-F238E27FC236}">
                <a16:creationId xmlns:a16="http://schemas.microsoft.com/office/drawing/2014/main" id="{CBA8EE52-15A8-4ED0-849A-1D3515540BDF}"/>
              </a:ext>
            </a:extLst>
          </p:cNvPr>
          <p:cNvSpPr/>
          <p:nvPr/>
        </p:nvSpPr>
        <p:spPr bwMode="auto">
          <a:xfrm rot="5400000">
            <a:off x="11276324" y="4517217"/>
            <a:ext cx="12700" cy="742950"/>
          </a:xfrm>
          <a:custGeom>
            <a:avLst/>
            <a:gdLst>
              <a:gd name="T0" fmla="*/ 12700 w 8"/>
              <a:gd name="T1" fmla="*/ 742950 h 468"/>
              <a:gd name="T2" fmla="*/ 0 w 8"/>
              <a:gd name="T3" fmla="*/ 742950 h 468"/>
              <a:gd name="T4" fmla="*/ 0 w 8"/>
              <a:gd name="T5" fmla="*/ 3175 h 468"/>
              <a:gd name="T6" fmla="*/ 4763 w 8"/>
              <a:gd name="T7" fmla="*/ 0 h 468"/>
              <a:gd name="T8" fmla="*/ 12700 w 8"/>
              <a:gd name="T9" fmla="*/ 3175 h 468"/>
              <a:gd name="T10" fmla="*/ 12700 w 8"/>
              <a:gd name="T11" fmla="*/ 742950 h 4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" h="468">
                <a:moveTo>
                  <a:pt x="8" y="468"/>
                </a:moveTo>
                <a:lnTo>
                  <a:pt x="0" y="468"/>
                </a:lnTo>
                <a:lnTo>
                  <a:pt x="0" y="2"/>
                </a:lnTo>
                <a:lnTo>
                  <a:pt x="3" y="0"/>
                </a:lnTo>
                <a:lnTo>
                  <a:pt x="8" y="2"/>
                </a:lnTo>
                <a:lnTo>
                  <a:pt x="8" y="468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2" name="Freeform 84">
            <a:extLst>
              <a:ext uri="{FF2B5EF4-FFF2-40B4-BE49-F238E27FC236}">
                <a16:creationId xmlns:a16="http://schemas.microsoft.com/office/drawing/2014/main" id="{679E7C17-92D9-4421-9748-FBF74D0EC49E}"/>
              </a:ext>
            </a:extLst>
          </p:cNvPr>
          <p:cNvSpPr/>
          <p:nvPr/>
        </p:nvSpPr>
        <p:spPr bwMode="auto">
          <a:xfrm rot="5400000">
            <a:off x="10250799" y="4487054"/>
            <a:ext cx="12700" cy="803275"/>
          </a:xfrm>
          <a:custGeom>
            <a:avLst/>
            <a:gdLst>
              <a:gd name="T0" fmla="*/ 12700 w 8"/>
              <a:gd name="T1" fmla="*/ 803275 h 506"/>
              <a:gd name="T2" fmla="*/ 0 w 8"/>
              <a:gd name="T3" fmla="*/ 803275 h 506"/>
              <a:gd name="T4" fmla="*/ 0 w 8"/>
              <a:gd name="T5" fmla="*/ 1588 h 506"/>
              <a:gd name="T6" fmla="*/ 4763 w 8"/>
              <a:gd name="T7" fmla="*/ 0 h 506"/>
              <a:gd name="T8" fmla="*/ 12700 w 8"/>
              <a:gd name="T9" fmla="*/ 1588 h 506"/>
              <a:gd name="T10" fmla="*/ 12700 w 8"/>
              <a:gd name="T11" fmla="*/ 803275 h 5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" h="506">
                <a:moveTo>
                  <a:pt x="8" y="506"/>
                </a:moveTo>
                <a:lnTo>
                  <a:pt x="0" y="506"/>
                </a:lnTo>
                <a:lnTo>
                  <a:pt x="0" y="1"/>
                </a:lnTo>
                <a:lnTo>
                  <a:pt x="3" y="0"/>
                </a:lnTo>
                <a:lnTo>
                  <a:pt x="8" y="1"/>
                </a:lnTo>
                <a:lnTo>
                  <a:pt x="8" y="506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3" name="Freeform 85">
            <a:extLst>
              <a:ext uri="{FF2B5EF4-FFF2-40B4-BE49-F238E27FC236}">
                <a16:creationId xmlns:a16="http://schemas.microsoft.com/office/drawing/2014/main" id="{47289360-9723-4B61-9307-528603E7EB03}"/>
              </a:ext>
            </a:extLst>
          </p:cNvPr>
          <p:cNvSpPr/>
          <p:nvPr/>
        </p:nvSpPr>
        <p:spPr bwMode="auto">
          <a:xfrm rot="5400000">
            <a:off x="6948799" y="4517217"/>
            <a:ext cx="12700" cy="742950"/>
          </a:xfrm>
          <a:custGeom>
            <a:avLst/>
            <a:gdLst>
              <a:gd name="T0" fmla="*/ 12700 w 8"/>
              <a:gd name="T1" fmla="*/ 0 h 468"/>
              <a:gd name="T2" fmla="*/ 0 w 8"/>
              <a:gd name="T3" fmla="*/ 0 h 468"/>
              <a:gd name="T4" fmla="*/ 0 w 8"/>
              <a:gd name="T5" fmla="*/ 741363 h 468"/>
              <a:gd name="T6" fmla="*/ 4763 w 8"/>
              <a:gd name="T7" fmla="*/ 742950 h 468"/>
              <a:gd name="T8" fmla="*/ 12700 w 8"/>
              <a:gd name="T9" fmla="*/ 741363 h 468"/>
              <a:gd name="T10" fmla="*/ 12700 w 8"/>
              <a:gd name="T11" fmla="*/ 0 h 4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" h="468">
                <a:moveTo>
                  <a:pt x="8" y="0"/>
                </a:moveTo>
                <a:lnTo>
                  <a:pt x="0" y="0"/>
                </a:lnTo>
                <a:lnTo>
                  <a:pt x="0" y="467"/>
                </a:lnTo>
                <a:lnTo>
                  <a:pt x="3" y="468"/>
                </a:lnTo>
                <a:lnTo>
                  <a:pt x="8" y="467"/>
                </a:lnTo>
                <a:lnTo>
                  <a:pt x="8" y="0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5" name="Freeform 86">
            <a:extLst>
              <a:ext uri="{FF2B5EF4-FFF2-40B4-BE49-F238E27FC236}">
                <a16:creationId xmlns:a16="http://schemas.microsoft.com/office/drawing/2014/main" id="{291696A0-3883-49C7-B3F2-221B1D691D70}"/>
              </a:ext>
            </a:extLst>
          </p:cNvPr>
          <p:cNvSpPr/>
          <p:nvPr/>
        </p:nvSpPr>
        <p:spPr bwMode="auto">
          <a:xfrm rot="5400000">
            <a:off x="7971149" y="4487054"/>
            <a:ext cx="12700" cy="803275"/>
          </a:xfrm>
          <a:custGeom>
            <a:avLst/>
            <a:gdLst>
              <a:gd name="T0" fmla="*/ 12700 w 8"/>
              <a:gd name="T1" fmla="*/ 0 h 506"/>
              <a:gd name="T2" fmla="*/ 0 w 8"/>
              <a:gd name="T3" fmla="*/ 0 h 506"/>
              <a:gd name="T4" fmla="*/ 0 w 8"/>
              <a:gd name="T5" fmla="*/ 800100 h 506"/>
              <a:gd name="T6" fmla="*/ 4763 w 8"/>
              <a:gd name="T7" fmla="*/ 803275 h 506"/>
              <a:gd name="T8" fmla="*/ 12700 w 8"/>
              <a:gd name="T9" fmla="*/ 800100 h 506"/>
              <a:gd name="T10" fmla="*/ 12700 w 8"/>
              <a:gd name="T11" fmla="*/ 0 h 5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" h="506">
                <a:moveTo>
                  <a:pt x="8" y="0"/>
                </a:moveTo>
                <a:lnTo>
                  <a:pt x="0" y="0"/>
                </a:lnTo>
                <a:lnTo>
                  <a:pt x="0" y="504"/>
                </a:lnTo>
                <a:lnTo>
                  <a:pt x="3" y="506"/>
                </a:lnTo>
                <a:lnTo>
                  <a:pt x="8" y="504"/>
                </a:lnTo>
                <a:lnTo>
                  <a:pt x="8" y="0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9" name="Freeform 87">
            <a:extLst>
              <a:ext uri="{FF2B5EF4-FFF2-40B4-BE49-F238E27FC236}">
                <a16:creationId xmlns:a16="http://schemas.microsoft.com/office/drawing/2014/main" id="{534E3B75-3720-40E6-9A86-931506E9CADE}"/>
              </a:ext>
            </a:extLst>
          </p:cNvPr>
          <p:cNvSpPr/>
          <p:nvPr/>
        </p:nvSpPr>
        <p:spPr bwMode="auto">
          <a:xfrm rot="5400000">
            <a:off x="9106212" y="4379104"/>
            <a:ext cx="12700" cy="1019175"/>
          </a:xfrm>
          <a:custGeom>
            <a:avLst/>
            <a:gdLst>
              <a:gd name="T0" fmla="*/ 12700 w 8"/>
              <a:gd name="T1" fmla="*/ 1016000 h 641"/>
              <a:gd name="T2" fmla="*/ 4763 w 8"/>
              <a:gd name="T3" fmla="*/ 1017588 h 641"/>
              <a:gd name="T4" fmla="*/ 0 w 8"/>
              <a:gd name="T5" fmla="*/ 1016000 h 641"/>
              <a:gd name="T6" fmla="*/ 0 w 8"/>
              <a:gd name="T7" fmla="*/ 0 h 641"/>
              <a:gd name="T8" fmla="*/ 4763 w 8"/>
              <a:gd name="T9" fmla="*/ 0 h 641"/>
              <a:gd name="T10" fmla="*/ 12700 w 8"/>
              <a:gd name="T11" fmla="*/ 0 h 641"/>
              <a:gd name="T12" fmla="*/ 12700 w 8"/>
              <a:gd name="T13" fmla="*/ 1016000 h 64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" h="641">
                <a:moveTo>
                  <a:pt x="8" y="640"/>
                </a:moveTo>
                <a:lnTo>
                  <a:pt x="3" y="641"/>
                </a:lnTo>
                <a:lnTo>
                  <a:pt x="0" y="640"/>
                </a:lnTo>
                <a:lnTo>
                  <a:pt x="0" y="0"/>
                </a:lnTo>
                <a:lnTo>
                  <a:pt x="3" y="0"/>
                </a:lnTo>
                <a:lnTo>
                  <a:pt x="8" y="0"/>
                </a:lnTo>
                <a:lnTo>
                  <a:pt x="8" y="640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0" name="Freeform 88">
            <a:extLst>
              <a:ext uri="{FF2B5EF4-FFF2-40B4-BE49-F238E27FC236}">
                <a16:creationId xmlns:a16="http://schemas.microsoft.com/office/drawing/2014/main" id="{DD70A818-B3CD-4FAA-9F70-02ACE1C66145}"/>
              </a:ext>
            </a:extLst>
          </p:cNvPr>
          <p:cNvSpPr/>
          <p:nvPr/>
        </p:nvSpPr>
        <p:spPr bwMode="auto">
          <a:xfrm rot="5400000">
            <a:off x="10686568" y="4662473"/>
            <a:ext cx="1481138" cy="454025"/>
          </a:xfrm>
          <a:custGeom>
            <a:avLst/>
            <a:gdLst>
              <a:gd name="T0" fmla="*/ 738188 w 933"/>
              <a:gd name="T1" fmla="*/ 0 h 285"/>
              <a:gd name="T2" fmla="*/ 0 w 933"/>
              <a:gd name="T3" fmla="*/ 444500 h 285"/>
              <a:gd name="T4" fmla="*/ 0 w 933"/>
              <a:gd name="T5" fmla="*/ 452438 h 285"/>
              <a:gd name="T6" fmla="*/ 738188 w 933"/>
              <a:gd name="T7" fmla="*/ 15875 h 285"/>
              <a:gd name="T8" fmla="*/ 1481138 w 933"/>
              <a:gd name="T9" fmla="*/ 452438 h 285"/>
              <a:gd name="T10" fmla="*/ 1481138 w 933"/>
              <a:gd name="T11" fmla="*/ 444500 h 285"/>
              <a:gd name="T12" fmla="*/ 738188 w 933"/>
              <a:gd name="T13" fmla="*/ 0 h 2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33" h="285">
                <a:moveTo>
                  <a:pt x="465" y="0"/>
                </a:moveTo>
                <a:lnTo>
                  <a:pt x="0" y="280"/>
                </a:lnTo>
                <a:lnTo>
                  <a:pt x="0" y="285"/>
                </a:lnTo>
                <a:lnTo>
                  <a:pt x="465" y="10"/>
                </a:lnTo>
                <a:lnTo>
                  <a:pt x="933" y="285"/>
                </a:lnTo>
                <a:lnTo>
                  <a:pt x="933" y="280"/>
                </a:lnTo>
                <a:lnTo>
                  <a:pt x="465" y="0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1" name="Freeform 89">
            <a:extLst>
              <a:ext uri="{FF2B5EF4-FFF2-40B4-BE49-F238E27FC236}">
                <a16:creationId xmlns:a16="http://schemas.microsoft.com/office/drawing/2014/main" id="{1D02BB7D-CEA6-48D4-B6A9-68F5F6855742}"/>
              </a:ext>
            </a:extLst>
          </p:cNvPr>
          <p:cNvSpPr/>
          <p:nvPr/>
        </p:nvSpPr>
        <p:spPr bwMode="auto">
          <a:xfrm rot="5400000">
            <a:off x="10034899" y="4744229"/>
            <a:ext cx="1481138" cy="290513"/>
          </a:xfrm>
          <a:custGeom>
            <a:avLst/>
            <a:gdLst>
              <a:gd name="T0" fmla="*/ 0 w 933"/>
              <a:gd name="T1" fmla="*/ 290513 h 183"/>
              <a:gd name="T2" fmla="*/ 733425 w 933"/>
              <a:gd name="T3" fmla="*/ 11113 h 183"/>
              <a:gd name="T4" fmla="*/ 746125 w 933"/>
              <a:gd name="T5" fmla="*/ 11113 h 183"/>
              <a:gd name="T6" fmla="*/ 1481138 w 933"/>
              <a:gd name="T7" fmla="*/ 290513 h 183"/>
              <a:gd name="T8" fmla="*/ 1481138 w 933"/>
              <a:gd name="T9" fmla="*/ 282575 h 183"/>
              <a:gd name="T10" fmla="*/ 746125 w 933"/>
              <a:gd name="T11" fmla="*/ 0 h 183"/>
              <a:gd name="T12" fmla="*/ 733425 w 933"/>
              <a:gd name="T13" fmla="*/ 0 h 183"/>
              <a:gd name="T14" fmla="*/ 0 w 933"/>
              <a:gd name="T15" fmla="*/ 282575 h 183"/>
              <a:gd name="T16" fmla="*/ 0 w 933"/>
              <a:gd name="T17" fmla="*/ 290513 h 18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33" h="183">
                <a:moveTo>
                  <a:pt x="0" y="183"/>
                </a:moveTo>
                <a:lnTo>
                  <a:pt x="462" y="7"/>
                </a:lnTo>
                <a:lnTo>
                  <a:pt x="470" y="7"/>
                </a:lnTo>
                <a:lnTo>
                  <a:pt x="933" y="183"/>
                </a:lnTo>
                <a:lnTo>
                  <a:pt x="933" y="178"/>
                </a:lnTo>
                <a:lnTo>
                  <a:pt x="470" y="0"/>
                </a:lnTo>
                <a:lnTo>
                  <a:pt x="462" y="0"/>
                </a:lnTo>
                <a:lnTo>
                  <a:pt x="0" y="178"/>
                </a:lnTo>
                <a:lnTo>
                  <a:pt x="0" y="183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2" name="Freeform 90">
            <a:extLst>
              <a:ext uri="{FF2B5EF4-FFF2-40B4-BE49-F238E27FC236}">
                <a16:creationId xmlns:a16="http://schemas.microsoft.com/office/drawing/2014/main" id="{1DA78014-5F89-4828-8727-E7062F30F49B}"/>
              </a:ext>
            </a:extLst>
          </p:cNvPr>
          <p:cNvSpPr/>
          <p:nvPr/>
        </p:nvSpPr>
        <p:spPr bwMode="auto">
          <a:xfrm rot="5400000">
            <a:off x="9290361" y="4704543"/>
            <a:ext cx="2371725" cy="368300"/>
          </a:xfrm>
          <a:custGeom>
            <a:avLst/>
            <a:gdLst>
              <a:gd name="T0" fmla="*/ 1184275 w 1494"/>
              <a:gd name="T1" fmla="*/ 0 h 232"/>
              <a:gd name="T2" fmla="*/ 0 w 1494"/>
              <a:gd name="T3" fmla="*/ 355600 h 232"/>
              <a:gd name="T4" fmla="*/ 0 w 1494"/>
              <a:gd name="T5" fmla="*/ 368300 h 232"/>
              <a:gd name="T6" fmla="*/ 1184275 w 1494"/>
              <a:gd name="T7" fmla="*/ 15875 h 232"/>
              <a:gd name="T8" fmla="*/ 2371725 w 1494"/>
              <a:gd name="T9" fmla="*/ 368300 h 232"/>
              <a:gd name="T10" fmla="*/ 2371725 w 1494"/>
              <a:gd name="T11" fmla="*/ 355600 h 232"/>
              <a:gd name="T12" fmla="*/ 1184275 w 1494"/>
              <a:gd name="T13" fmla="*/ 0 h 2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94" h="232">
                <a:moveTo>
                  <a:pt x="746" y="0"/>
                </a:moveTo>
                <a:lnTo>
                  <a:pt x="0" y="224"/>
                </a:lnTo>
                <a:lnTo>
                  <a:pt x="0" y="232"/>
                </a:lnTo>
                <a:lnTo>
                  <a:pt x="746" y="10"/>
                </a:lnTo>
                <a:lnTo>
                  <a:pt x="1494" y="232"/>
                </a:lnTo>
                <a:lnTo>
                  <a:pt x="1494" y="224"/>
                </a:lnTo>
                <a:lnTo>
                  <a:pt x="746" y="0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3" name="Freeform 91">
            <a:extLst>
              <a:ext uri="{FF2B5EF4-FFF2-40B4-BE49-F238E27FC236}">
                <a16:creationId xmlns:a16="http://schemas.microsoft.com/office/drawing/2014/main" id="{BBACA5C0-B9FD-4D19-B71A-FAF0BE106BC8}"/>
              </a:ext>
            </a:extLst>
          </p:cNvPr>
          <p:cNvSpPr/>
          <p:nvPr/>
        </p:nvSpPr>
        <p:spPr bwMode="auto">
          <a:xfrm rot="5400000">
            <a:off x="8590274" y="4791855"/>
            <a:ext cx="2371725" cy="193675"/>
          </a:xfrm>
          <a:custGeom>
            <a:avLst/>
            <a:gdLst>
              <a:gd name="T0" fmla="*/ 1179513 w 1494"/>
              <a:gd name="T1" fmla="*/ 0 h 122"/>
              <a:gd name="T2" fmla="*/ 0 w 1494"/>
              <a:gd name="T3" fmla="*/ 179388 h 122"/>
              <a:gd name="T4" fmla="*/ 0 w 1494"/>
              <a:gd name="T5" fmla="*/ 193675 h 122"/>
              <a:gd name="T6" fmla="*/ 1179513 w 1494"/>
              <a:gd name="T7" fmla="*/ 17463 h 122"/>
              <a:gd name="T8" fmla="*/ 1192213 w 1494"/>
              <a:gd name="T9" fmla="*/ 17463 h 122"/>
              <a:gd name="T10" fmla="*/ 2371725 w 1494"/>
              <a:gd name="T11" fmla="*/ 193675 h 122"/>
              <a:gd name="T12" fmla="*/ 2371725 w 1494"/>
              <a:gd name="T13" fmla="*/ 179388 h 122"/>
              <a:gd name="T14" fmla="*/ 1192213 w 1494"/>
              <a:gd name="T15" fmla="*/ 0 h 122"/>
              <a:gd name="T16" fmla="*/ 1179513 w 1494"/>
              <a:gd name="T17" fmla="*/ 0 h 1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494" h="122">
                <a:moveTo>
                  <a:pt x="743" y="0"/>
                </a:moveTo>
                <a:lnTo>
                  <a:pt x="0" y="113"/>
                </a:lnTo>
                <a:lnTo>
                  <a:pt x="0" y="122"/>
                </a:lnTo>
                <a:lnTo>
                  <a:pt x="743" y="11"/>
                </a:lnTo>
                <a:lnTo>
                  <a:pt x="751" y="11"/>
                </a:lnTo>
                <a:lnTo>
                  <a:pt x="1494" y="122"/>
                </a:lnTo>
                <a:lnTo>
                  <a:pt x="1494" y="113"/>
                </a:lnTo>
                <a:lnTo>
                  <a:pt x="751" y="0"/>
                </a:lnTo>
                <a:lnTo>
                  <a:pt x="743" y="0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4" name="Freeform 92">
            <a:extLst>
              <a:ext uri="{FF2B5EF4-FFF2-40B4-BE49-F238E27FC236}">
                <a16:creationId xmlns:a16="http://schemas.microsoft.com/office/drawing/2014/main" id="{926A7DAC-BE7C-4BD9-A992-A7CCE1308A33}"/>
              </a:ext>
            </a:extLst>
          </p:cNvPr>
          <p:cNvSpPr/>
          <p:nvPr/>
        </p:nvSpPr>
        <p:spPr bwMode="auto">
          <a:xfrm rot="5400000">
            <a:off x="6070118" y="4662473"/>
            <a:ext cx="1481138" cy="454025"/>
          </a:xfrm>
          <a:custGeom>
            <a:avLst/>
            <a:gdLst>
              <a:gd name="T0" fmla="*/ 738188 w 933"/>
              <a:gd name="T1" fmla="*/ 452438 h 285"/>
              <a:gd name="T2" fmla="*/ 0 w 933"/>
              <a:gd name="T3" fmla="*/ 7938 h 285"/>
              <a:gd name="T4" fmla="*/ 0 w 933"/>
              <a:gd name="T5" fmla="*/ 0 h 285"/>
              <a:gd name="T6" fmla="*/ 738188 w 933"/>
              <a:gd name="T7" fmla="*/ 436563 h 285"/>
              <a:gd name="T8" fmla="*/ 1481138 w 933"/>
              <a:gd name="T9" fmla="*/ 0 h 285"/>
              <a:gd name="T10" fmla="*/ 1481138 w 933"/>
              <a:gd name="T11" fmla="*/ 7938 h 285"/>
              <a:gd name="T12" fmla="*/ 738188 w 933"/>
              <a:gd name="T13" fmla="*/ 452438 h 2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33" h="285">
                <a:moveTo>
                  <a:pt x="465" y="285"/>
                </a:moveTo>
                <a:lnTo>
                  <a:pt x="0" y="5"/>
                </a:lnTo>
                <a:lnTo>
                  <a:pt x="0" y="0"/>
                </a:lnTo>
                <a:lnTo>
                  <a:pt x="465" y="275"/>
                </a:lnTo>
                <a:lnTo>
                  <a:pt x="933" y="0"/>
                </a:lnTo>
                <a:lnTo>
                  <a:pt x="933" y="5"/>
                </a:lnTo>
                <a:lnTo>
                  <a:pt x="465" y="285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5" name="Freeform 93">
            <a:extLst>
              <a:ext uri="{FF2B5EF4-FFF2-40B4-BE49-F238E27FC236}">
                <a16:creationId xmlns:a16="http://schemas.microsoft.com/office/drawing/2014/main" id="{997F8A0E-81BE-4250-B2AA-E6720592FE76}"/>
              </a:ext>
            </a:extLst>
          </p:cNvPr>
          <p:cNvSpPr/>
          <p:nvPr/>
        </p:nvSpPr>
        <p:spPr bwMode="auto">
          <a:xfrm rot="5400000">
            <a:off x="6720199" y="4744229"/>
            <a:ext cx="1481138" cy="290513"/>
          </a:xfrm>
          <a:custGeom>
            <a:avLst/>
            <a:gdLst>
              <a:gd name="T0" fmla="*/ 0 w 933"/>
              <a:gd name="T1" fmla="*/ 0 h 183"/>
              <a:gd name="T2" fmla="*/ 733425 w 933"/>
              <a:gd name="T3" fmla="*/ 279400 h 183"/>
              <a:gd name="T4" fmla="*/ 746125 w 933"/>
              <a:gd name="T5" fmla="*/ 279400 h 183"/>
              <a:gd name="T6" fmla="*/ 1481138 w 933"/>
              <a:gd name="T7" fmla="*/ 0 h 183"/>
              <a:gd name="T8" fmla="*/ 1481138 w 933"/>
              <a:gd name="T9" fmla="*/ 7938 h 183"/>
              <a:gd name="T10" fmla="*/ 746125 w 933"/>
              <a:gd name="T11" fmla="*/ 290513 h 183"/>
              <a:gd name="T12" fmla="*/ 733425 w 933"/>
              <a:gd name="T13" fmla="*/ 290513 h 183"/>
              <a:gd name="T14" fmla="*/ 0 w 933"/>
              <a:gd name="T15" fmla="*/ 7938 h 183"/>
              <a:gd name="T16" fmla="*/ 0 w 933"/>
              <a:gd name="T17" fmla="*/ 0 h 18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33" h="183">
                <a:moveTo>
                  <a:pt x="0" y="0"/>
                </a:moveTo>
                <a:lnTo>
                  <a:pt x="462" y="176"/>
                </a:lnTo>
                <a:lnTo>
                  <a:pt x="470" y="176"/>
                </a:lnTo>
                <a:lnTo>
                  <a:pt x="933" y="0"/>
                </a:lnTo>
                <a:lnTo>
                  <a:pt x="933" y="5"/>
                </a:lnTo>
                <a:lnTo>
                  <a:pt x="470" y="183"/>
                </a:lnTo>
                <a:lnTo>
                  <a:pt x="462" y="183"/>
                </a:lnTo>
                <a:lnTo>
                  <a:pt x="0" y="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6" name="Freeform 94">
            <a:extLst>
              <a:ext uri="{FF2B5EF4-FFF2-40B4-BE49-F238E27FC236}">
                <a16:creationId xmlns:a16="http://schemas.microsoft.com/office/drawing/2014/main" id="{0E81B799-2B7E-44E0-B0C0-050CB3A06428}"/>
              </a:ext>
            </a:extLst>
          </p:cNvPr>
          <p:cNvSpPr/>
          <p:nvPr/>
        </p:nvSpPr>
        <p:spPr bwMode="auto">
          <a:xfrm rot="5400000">
            <a:off x="6574942" y="4703749"/>
            <a:ext cx="2371725" cy="369888"/>
          </a:xfrm>
          <a:custGeom>
            <a:avLst/>
            <a:gdLst>
              <a:gd name="T0" fmla="*/ 1184275 w 1494"/>
              <a:gd name="T1" fmla="*/ 369888 h 233"/>
              <a:gd name="T2" fmla="*/ 0 w 1494"/>
              <a:gd name="T3" fmla="*/ 14288 h 233"/>
              <a:gd name="T4" fmla="*/ 0 w 1494"/>
              <a:gd name="T5" fmla="*/ 0 h 233"/>
              <a:gd name="T6" fmla="*/ 1184275 w 1494"/>
              <a:gd name="T7" fmla="*/ 352425 h 233"/>
              <a:gd name="T8" fmla="*/ 2371725 w 1494"/>
              <a:gd name="T9" fmla="*/ 0 h 233"/>
              <a:gd name="T10" fmla="*/ 2371725 w 1494"/>
              <a:gd name="T11" fmla="*/ 14288 h 233"/>
              <a:gd name="T12" fmla="*/ 1184275 w 1494"/>
              <a:gd name="T13" fmla="*/ 369888 h 2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94" h="233">
                <a:moveTo>
                  <a:pt x="746" y="233"/>
                </a:moveTo>
                <a:lnTo>
                  <a:pt x="0" y="9"/>
                </a:lnTo>
                <a:lnTo>
                  <a:pt x="0" y="0"/>
                </a:lnTo>
                <a:lnTo>
                  <a:pt x="746" y="222"/>
                </a:lnTo>
                <a:lnTo>
                  <a:pt x="1494" y="0"/>
                </a:lnTo>
                <a:lnTo>
                  <a:pt x="1494" y="9"/>
                </a:lnTo>
                <a:lnTo>
                  <a:pt x="746" y="233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7" name="Freeform 95">
            <a:extLst>
              <a:ext uri="{FF2B5EF4-FFF2-40B4-BE49-F238E27FC236}">
                <a16:creationId xmlns:a16="http://schemas.microsoft.com/office/drawing/2014/main" id="{4CC445C0-5FF2-47BE-9C68-3CE80785925E}"/>
              </a:ext>
            </a:extLst>
          </p:cNvPr>
          <p:cNvSpPr/>
          <p:nvPr/>
        </p:nvSpPr>
        <p:spPr bwMode="auto">
          <a:xfrm rot="5400000">
            <a:off x="7275824" y="4791855"/>
            <a:ext cx="2371725" cy="193675"/>
          </a:xfrm>
          <a:custGeom>
            <a:avLst/>
            <a:gdLst>
              <a:gd name="T0" fmla="*/ 1179513 w 1494"/>
              <a:gd name="T1" fmla="*/ 193675 h 122"/>
              <a:gd name="T2" fmla="*/ 0 w 1494"/>
              <a:gd name="T3" fmla="*/ 14288 h 122"/>
              <a:gd name="T4" fmla="*/ 0 w 1494"/>
              <a:gd name="T5" fmla="*/ 0 h 122"/>
              <a:gd name="T6" fmla="*/ 1179513 w 1494"/>
              <a:gd name="T7" fmla="*/ 177800 h 122"/>
              <a:gd name="T8" fmla="*/ 1192213 w 1494"/>
              <a:gd name="T9" fmla="*/ 177800 h 122"/>
              <a:gd name="T10" fmla="*/ 2371725 w 1494"/>
              <a:gd name="T11" fmla="*/ 0 h 122"/>
              <a:gd name="T12" fmla="*/ 2371725 w 1494"/>
              <a:gd name="T13" fmla="*/ 14288 h 122"/>
              <a:gd name="T14" fmla="*/ 1192213 w 1494"/>
              <a:gd name="T15" fmla="*/ 193675 h 122"/>
              <a:gd name="T16" fmla="*/ 1179513 w 1494"/>
              <a:gd name="T17" fmla="*/ 193675 h 1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494" h="122">
                <a:moveTo>
                  <a:pt x="743" y="122"/>
                </a:moveTo>
                <a:lnTo>
                  <a:pt x="0" y="9"/>
                </a:lnTo>
                <a:lnTo>
                  <a:pt x="0" y="0"/>
                </a:lnTo>
                <a:lnTo>
                  <a:pt x="743" y="112"/>
                </a:lnTo>
                <a:lnTo>
                  <a:pt x="751" y="112"/>
                </a:lnTo>
                <a:lnTo>
                  <a:pt x="1494" y="0"/>
                </a:lnTo>
                <a:lnTo>
                  <a:pt x="1494" y="9"/>
                </a:lnTo>
                <a:lnTo>
                  <a:pt x="751" y="122"/>
                </a:lnTo>
                <a:lnTo>
                  <a:pt x="743" y="122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8" name="Freeform 96">
            <a:extLst>
              <a:ext uri="{FF2B5EF4-FFF2-40B4-BE49-F238E27FC236}">
                <a16:creationId xmlns:a16="http://schemas.microsoft.com/office/drawing/2014/main" id="{6335085E-13D7-45F2-83EE-03937EF2708F}"/>
              </a:ext>
            </a:extLst>
          </p:cNvPr>
          <p:cNvSpPr/>
          <p:nvPr/>
        </p:nvSpPr>
        <p:spPr bwMode="auto">
          <a:xfrm rot="5400000">
            <a:off x="7890980" y="4791061"/>
            <a:ext cx="3263900" cy="195262"/>
          </a:xfrm>
          <a:custGeom>
            <a:avLst/>
            <a:gdLst>
              <a:gd name="T0" fmla="*/ 1630363 w 2056"/>
              <a:gd name="T1" fmla="*/ 0 h 123"/>
              <a:gd name="T2" fmla="*/ 0 w 2056"/>
              <a:gd name="T3" fmla="*/ 176213 h 123"/>
              <a:gd name="T4" fmla="*/ 0 w 2056"/>
              <a:gd name="T5" fmla="*/ 195263 h 123"/>
              <a:gd name="T6" fmla="*/ 1630363 w 2056"/>
              <a:gd name="T7" fmla="*/ 22225 h 123"/>
              <a:gd name="T8" fmla="*/ 3263900 w 2056"/>
              <a:gd name="T9" fmla="*/ 195263 h 123"/>
              <a:gd name="T10" fmla="*/ 3263900 w 2056"/>
              <a:gd name="T11" fmla="*/ 176213 h 123"/>
              <a:gd name="T12" fmla="*/ 1630363 w 2056"/>
              <a:gd name="T13" fmla="*/ 0 h 12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56" h="123">
                <a:moveTo>
                  <a:pt x="1027" y="0"/>
                </a:moveTo>
                <a:lnTo>
                  <a:pt x="0" y="111"/>
                </a:lnTo>
                <a:lnTo>
                  <a:pt x="0" y="123"/>
                </a:lnTo>
                <a:lnTo>
                  <a:pt x="1027" y="14"/>
                </a:lnTo>
                <a:lnTo>
                  <a:pt x="2056" y="123"/>
                </a:lnTo>
                <a:lnTo>
                  <a:pt x="2056" y="111"/>
                </a:lnTo>
                <a:lnTo>
                  <a:pt x="1027" y="0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9" name="Freeform 97">
            <a:extLst>
              <a:ext uri="{FF2B5EF4-FFF2-40B4-BE49-F238E27FC236}">
                <a16:creationId xmlns:a16="http://schemas.microsoft.com/office/drawing/2014/main" id="{ECD1D67A-CE09-4D12-9B0E-FBC6E1BD2DA5}"/>
              </a:ext>
            </a:extLst>
          </p:cNvPr>
          <p:cNvSpPr/>
          <p:nvPr/>
        </p:nvSpPr>
        <p:spPr bwMode="auto">
          <a:xfrm rot="5400000">
            <a:off x="7065480" y="4794236"/>
            <a:ext cx="3263900" cy="188912"/>
          </a:xfrm>
          <a:custGeom>
            <a:avLst/>
            <a:gdLst>
              <a:gd name="T0" fmla="*/ 1630363 w 2056"/>
              <a:gd name="T1" fmla="*/ 188913 h 119"/>
              <a:gd name="T2" fmla="*/ 0 w 2056"/>
              <a:gd name="T3" fmla="*/ 15875 h 119"/>
              <a:gd name="T4" fmla="*/ 0 w 2056"/>
              <a:gd name="T5" fmla="*/ 0 h 119"/>
              <a:gd name="T6" fmla="*/ 1630363 w 2056"/>
              <a:gd name="T7" fmla="*/ 165100 h 119"/>
              <a:gd name="T8" fmla="*/ 3263900 w 2056"/>
              <a:gd name="T9" fmla="*/ 0 h 119"/>
              <a:gd name="T10" fmla="*/ 3263900 w 2056"/>
              <a:gd name="T11" fmla="*/ 15875 h 119"/>
              <a:gd name="T12" fmla="*/ 1630363 w 2056"/>
              <a:gd name="T13" fmla="*/ 188913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56" h="119">
                <a:moveTo>
                  <a:pt x="1027" y="119"/>
                </a:moveTo>
                <a:lnTo>
                  <a:pt x="0" y="10"/>
                </a:lnTo>
                <a:lnTo>
                  <a:pt x="0" y="0"/>
                </a:lnTo>
                <a:lnTo>
                  <a:pt x="1027" y="104"/>
                </a:lnTo>
                <a:lnTo>
                  <a:pt x="2056" y="0"/>
                </a:lnTo>
                <a:lnTo>
                  <a:pt x="2056" y="10"/>
                </a:lnTo>
                <a:lnTo>
                  <a:pt x="1027" y="119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0E8CCD-9C56-4E52-A718-5F75AA24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44" y="2687161"/>
            <a:ext cx="3431166" cy="3487778"/>
          </a:xfrm>
          <a:prstGeom prst="rect">
            <a:avLst/>
          </a:prstGeom>
        </p:spPr>
      </p:pic>
      <p:sp>
        <p:nvSpPr>
          <p:cNvPr id="1221" name="文本框 1220">
            <a:extLst>
              <a:ext uri="{FF2B5EF4-FFF2-40B4-BE49-F238E27FC236}">
                <a16:creationId xmlns:a16="http://schemas.microsoft.com/office/drawing/2014/main" id="{B7693B84-573D-46ED-9AFC-7A2C8A376E88}"/>
              </a:ext>
            </a:extLst>
          </p:cNvPr>
          <p:cNvSpPr txBox="1"/>
          <p:nvPr/>
        </p:nvSpPr>
        <p:spPr>
          <a:xfrm>
            <a:off x="3962354" y="2748723"/>
            <a:ext cx="3430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BC637C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其实，</a:t>
            </a:r>
            <a:endParaRPr lang="en-US" altLang="zh-CN" sz="2800" dirty="0">
              <a:solidFill>
                <a:srgbClr val="BC637C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BC637C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我和斑马一样的</a:t>
            </a:r>
            <a:r>
              <a:rPr lang="en-US" altLang="zh-CN" sz="2800" dirty="0">
                <a:solidFill>
                  <a:srgbClr val="BC637C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… …</a:t>
            </a:r>
            <a:endParaRPr lang="en-US" altLang="zh-CN" sz="1400" dirty="0">
              <a:solidFill>
                <a:srgbClr val="BC637C"/>
              </a:solidFill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26D3923-67AE-4629-8A9C-8046A8D846FB}"/>
              </a:ext>
            </a:extLst>
          </p:cNvPr>
          <p:cNvSpPr txBox="1"/>
          <p:nvPr/>
        </p:nvSpPr>
        <p:spPr>
          <a:xfrm>
            <a:off x="3376020" y="309754"/>
            <a:ext cx="5669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熊猫是是块还是片？</a:t>
            </a:r>
            <a:r>
              <a:rPr lang="en-US" altLang="zh-CN" sz="2800" b="1" dirty="0">
                <a:solidFill>
                  <a:srgbClr val="D2CC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/</a:t>
            </a:r>
            <a:r>
              <a:rPr lang="ja-JP" altLang="en-US" sz="2800" b="1" dirty="0">
                <a:solidFill>
                  <a:srgbClr val="D2CC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枚</a:t>
            </a:r>
            <a:r>
              <a:rPr lang="en-US" altLang="zh-CN" sz="2800" b="1" dirty="0">
                <a:solidFill>
                  <a:srgbClr val="D2CC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or</a:t>
            </a:r>
            <a:r>
              <a:rPr lang="ja-JP" altLang="en-US" sz="2800" b="1" dirty="0">
                <a:solidFill>
                  <a:srgbClr val="D2CC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片</a:t>
            </a:r>
            <a:endParaRPr lang="zh-CN" altLang="en-US" sz="2800" b="1" dirty="0">
              <a:solidFill>
                <a:srgbClr val="D2CCBA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C9CBF-1A7A-44BC-A15A-8EBF6039C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2039"/>
            <a:ext cx="12192000" cy="8092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3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2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8" dur="500" fill="hold"/>
                                            <p:tgtEl>
                                              <p:spTgt spid="1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1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1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12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1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1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12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2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1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1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1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1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1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1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82" grpId="0" animBg="1"/>
          <p:bldP spid="1183" grpId="0" animBg="1"/>
          <p:bldP spid="1184" grpId="0" animBg="1"/>
          <p:bldP spid="1185" grpId="0" animBg="1"/>
          <p:bldP spid="1187" grpId="0" animBg="1"/>
          <p:bldP spid="1188" grpId="0" animBg="1"/>
          <p:bldP spid="1190" grpId="0" animBg="1"/>
          <p:bldP spid="1192" grpId="0" animBg="1"/>
          <p:bldP spid="1193" grpId="0" animBg="1"/>
          <p:bldP spid="1194" grpId="0" animBg="1"/>
          <p:bldP spid="1195" grpId="0" animBg="1"/>
          <p:bldP spid="1196" grpId="0" animBg="1"/>
          <p:bldP spid="1198" grpId="0" animBg="1"/>
          <p:bldP spid="1199" grpId="0" animBg="1"/>
          <p:bldP spid="1201" grpId="0" animBg="1"/>
          <p:bldP spid="1202" grpId="0" animBg="1"/>
          <p:bldP spid="1203" grpId="0" animBg="1"/>
          <p:bldP spid="1205" grpId="0" animBg="1"/>
          <p:bldP spid="1209" grpId="0" animBg="1"/>
          <p:bldP spid="1210" grpId="0" animBg="1"/>
          <p:bldP spid="1211" grpId="0" animBg="1"/>
          <p:bldP spid="1212" grpId="0" animBg="1"/>
          <p:bldP spid="1213" grpId="0" animBg="1"/>
          <p:bldP spid="1214" grpId="0" animBg="1"/>
          <p:bldP spid="1215" grpId="0" animBg="1"/>
          <p:bldP spid="1216" grpId="0" animBg="1"/>
          <p:bldP spid="1217" grpId="0" animBg="1"/>
          <p:bldP spid="1218" grpId="0" animBg="1"/>
          <p:bldP spid="1219" grpId="0" animBg="1"/>
          <p:bldP spid="12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1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12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1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1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12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2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1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1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1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1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1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1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82" grpId="0" animBg="1"/>
          <p:bldP spid="1183" grpId="0" animBg="1"/>
          <p:bldP spid="1184" grpId="0" animBg="1"/>
          <p:bldP spid="1185" grpId="0" animBg="1"/>
          <p:bldP spid="1187" grpId="0" animBg="1"/>
          <p:bldP spid="1188" grpId="0" animBg="1"/>
          <p:bldP spid="1190" grpId="0" animBg="1"/>
          <p:bldP spid="1192" grpId="0" animBg="1"/>
          <p:bldP spid="1193" grpId="0" animBg="1"/>
          <p:bldP spid="1194" grpId="0" animBg="1"/>
          <p:bldP spid="1195" grpId="0" animBg="1"/>
          <p:bldP spid="1196" grpId="0" animBg="1"/>
          <p:bldP spid="1198" grpId="0" animBg="1"/>
          <p:bldP spid="1199" grpId="0" animBg="1"/>
          <p:bldP spid="1201" grpId="0" animBg="1"/>
          <p:bldP spid="1202" grpId="0" animBg="1"/>
          <p:bldP spid="1203" grpId="0" animBg="1"/>
          <p:bldP spid="1205" grpId="0" animBg="1"/>
          <p:bldP spid="1209" grpId="0" animBg="1"/>
          <p:bldP spid="1210" grpId="0" animBg="1"/>
          <p:bldP spid="1211" grpId="0" animBg="1"/>
          <p:bldP spid="1212" grpId="0" animBg="1"/>
          <p:bldP spid="1213" grpId="0" animBg="1"/>
          <p:bldP spid="1214" grpId="0" animBg="1"/>
          <p:bldP spid="1215" grpId="0" animBg="1"/>
          <p:bldP spid="1216" grpId="0" animBg="1"/>
          <p:bldP spid="1217" grpId="0" animBg="1"/>
          <p:bldP spid="1218" grpId="0" animBg="1"/>
          <p:bldP spid="1219" grpId="0" animBg="1"/>
          <p:bldP spid="122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/>
          <p:cNvSpPr/>
          <p:nvPr/>
        </p:nvSpPr>
        <p:spPr bwMode="auto">
          <a:xfrm>
            <a:off x="3078944" y="1770162"/>
            <a:ext cx="1487368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864" y="357"/>
              </a:cxn>
              <a:cxn ang="0">
                <a:pos x="864" y="357"/>
              </a:cxn>
              <a:cxn ang="0">
                <a:pos x="817" y="317"/>
              </a:cxn>
              <a:cxn ang="0">
                <a:pos x="770" y="277"/>
              </a:cxn>
              <a:cxn ang="0">
                <a:pos x="720" y="240"/>
              </a:cxn>
              <a:cxn ang="0">
                <a:pos x="670" y="207"/>
              </a:cxn>
              <a:cxn ang="0">
                <a:pos x="617" y="177"/>
              </a:cxn>
              <a:cxn ang="0">
                <a:pos x="567" y="147"/>
              </a:cxn>
              <a:cxn ang="0">
                <a:pos x="510" y="124"/>
              </a:cxn>
              <a:cxn ang="0">
                <a:pos x="457" y="97"/>
              </a:cxn>
              <a:cxn ang="0">
                <a:pos x="400" y="77"/>
              </a:cxn>
              <a:cxn ang="0">
                <a:pos x="347" y="60"/>
              </a:cxn>
              <a:cxn ang="0">
                <a:pos x="290" y="43"/>
              </a:cxn>
              <a:cxn ang="0">
                <a:pos x="233" y="30"/>
              </a:cxn>
              <a:cxn ang="0">
                <a:pos x="173" y="17"/>
              </a:cxn>
              <a:cxn ang="0">
                <a:pos x="116" y="10"/>
              </a:cxn>
              <a:cxn ang="0">
                <a:pos x="56" y="3"/>
              </a:cxn>
              <a:cxn ang="0">
                <a:pos x="0" y="0"/>
              </a:cxn>
              <a:cxn ang="0">
                <a:pos x="0" y="454"/>
              </a:cxn>
              <a:cxn ang="0">
                <a:pos x="0" y="454"/>
              </a:cxn>
              <a:cxn ang="0">
                <a:pos x="73" y="461"/>
              </a:cxn>
              <a:cxn ang="0">
                <a:pos x="146" y="474"/>
              </a:cxn>
              <a:cxn ang="0">
                <a:pos x="217" y="494"/>
              </a:cxn>
              <a:cxn ang="0">
                <a:pos x="287" y="521"/>
              </a:cxn>
              <a:cxn ang="0">
                <a:pos x="353" y="551"/>
              </a:cxn>
              <a:cxn ang="0">
                <a:pos x="420" y="588"/>
              </a:cxn>
              <a:cxn ang="0">
                <a:pos x="483" y="631"/>
              </a:cxn>
              <a:cxn ang="0">
                <a:pos x="543" y="678"/>
              </a:cxn>
              <a:cxn ang="0">
                <a:pos x="864" y="357"/>
              </a:cxn>
            </a:cxnLst>
            <a:rect l="T0" t="T1" r="T2" b="T3"/>
            <a:pathLst>
              <a:path w="864" h="678">
                <a:moveTo>
                  <a:pt x="864" y="357"/>
                </a:moveTo>
                <a:lnTo>
                  <a:pt x="864" y="357"/>
                </a:lnTo>
                <a:lnTo>
                  <a:pt x="817" y="317"/>
                </a:lnTo>
                <a:lnTo>
                  <a:pt x="770" y="277"/>
                </a:lnTo>
                <a:lnTo>
                  <a:pt x="720" y="240"/>
                </a:lnTo>
                <a:lnTo>
                  <a:pt x="670" y="207"/>
                </a:lnTo>
                <a:lnTo>
                  <a:pt x="617" y="177"/>
                </a:lnTo>
                <a:lnTo>
                  <a:pt x="567" y="147"/>
                </a:lnTo>
                <a:lnTo>
                  <a:pt x="510" y="124"/>
                </a:lnTo>
                <a:lnTo>
                  <a:pt x="457" y="97"/>
                </a:lnTo>
                <a:lnTo>
                  <a:pt x="400" y="77"/>
                </a:lnTo>
                <a:lnTo>
                  <a:pt x="347" y="60"/>
                </a:lnTo>
                <a:lnTo>
                  <a:pt x="290" y="43"/>
                </a:lnTo>
                <a:lnTo>
                  <a:pt x="233" y="30"/>
                </a:lnTo>
                <a:lnTo>
                  <a:pt x="173" y="17"/>
                </a:lnTo>
                <a:lnTo>
                  <a:pt x="116" y="10"/>
                </a:lnTo>
                <a:lnTo>
                  <a:pt x="56" y="3"/>
                </a:lnTo>
                <a:lnTo>
                  <a:pt x="0" y="0"/>
                </a:lnTo>
                <a:lnTo>
                  <a:pt x="0" y="454"/>
                </a:lnTo>
                <a:lnTo>
                  <a:pt x="73" y="461"/>
                </a:lnTo>
                <a:lnTo>
                  <a:pt x="146" y="474"/>
                </a:lnTo>
                <a:lnTo>
                  <a:pt x="217" y="494"/>
                </a:lnTo>
                <a:lnTo>
                  <a:pt x="287" y="521"/>
                </a:lnTo>
                <a:lnTo>
                  <a:pt x="353" y="551"/>
                </a:lnTo>
                <a:lnTo>
                  <a:pt x="420" y="588"/>
                </a:lnTo>
                <a:lnTo>
                  <a:pt x="483" y="631"/>
                </a:lnTo>
                <a:lnTo>
                  <a:pt x="543" y="678"/>
                </a:lnTo>
                <a:lnTo>
                  <a:pt x="864" y="357"/>
                </a:lnTo>
                <a:close/>
              </a:path>
            </a:pathLst>
          </a:custGeom>
          <a:solidFill>
            <a:srgbClr val="B0A68E"/>
          </a:solidFill>
          <a:ln w="25400">
            <a:noFill/>
            <a:prstDash val="sysDot"/>
            <a:round/>
          </a:ln>
        </p:spPr>
        <p:txBody>
          <a:bodyPr wrap="none" anchor="ctr"/>
          <a:lstStyle/>
          <a:p>
            <a:endParaRPr lang="zh-CN" altLang="en-US" sz="1865"/>
          </a:p>
        </p:txBody>
      </p:sp>
      <p:sp>
        <p:nvSpPr>
          <p:cNvPr id="3" name="Freeform 5"/>
          <p:cNvSpPr/>
          <p:nvPr/>
        </p:nvSpPr>
        <p:spPr bwMode="auto">
          <a:xfrm>
            <a:off x="4153154" y="2526873"/>
            <a:ext cx="1170613" cy="1497837"/>
          </a:xfrm>
          <a:custGeom>
            <a:avLst/>
            <a:gdLst>
              <a:gd name="T0" fmla="*/ 0 w 680"/>
              <a:gd name="T1" fmla="*/ 0 h 865"/>
              <a:gd name="T2" fmla="*/ 680 w 680"/>
              <a:gd name="T3" fmla="*/ 865 h 865"/>
            </a:gdLst>
            <a:ahLst/>
            <a:cxnLst>
              <a:cxn ang="0">
                <a:pos x="0" y="321"/>
              </a:cxn>
              <a:cxn ang="0">
                <a:pos x="0" y="321"/>
              </a:cxn>
              <a:cxn ang="0">
                <a:pos x="50" y="384"/>
              </a:cxn>
              <a:cxn ang="0">
                <a:pos x="90" y="444"/>
              </a:cxn>
              <a:cxn ang="0">
                <a:pos x="130" y="511"/>
              </a:cxn>
              <a:cxn ang="0">
                <a:pos x="160" y="581"/>
              </a:cxn>
              <a:cxn ang="0">
                <a:pos x="183" y="651"/>
              </a:cxn>
              <a:cxn ang="0">
                <a:pos x="203" y="722"/>
              </a:cxn>
              <a:cxn ang="0">
                <a:pos x="216" y="795"/>
              </a:cxn>
              <a:cxn ang="0">
                <a:pos x="223" y="865"/>
              </a:cxn>
              <a:cxn ang="0">
                <a:pos x="680" y="865"/>
              </a:cxn>
              <a:cxn ang="0">
                <a:pos x="680" y="865"/>
              </a:cxn>
              <a:cxn ang="0">
                <a:pos x="677" y="808"/>
              </a:cxn>
              <a:cxn ang="0">
                <a:pos x="670" y="752"/>
              </a:cxn>
              <a:cxn ang="0">
                <a:pos x="660" y="691"/>
              </a:cxn>
              <a:cxn ang="0">
                <a:pos x="650" y="635"/>
              </a:cxn>
              <a:cxn ang="0">
                <a:pos x="637" y="578"/>
              </a:cxn>
              <a:cxn ang="0">
                <a:pos x="620" y="521"/>
              </a:cxn>
              <a:cxn ang="0">
                <a:pos x="600" y="464"/>
              </a:cxn>
              <a:cxn ang="0">
                <a:pos x="580" y="408"/>
              </a:cxn>
              <a:cxn ang="0">
                <a:pos x="557" y="354"/>
              </a:cxn>
              <a:cxn ang="0">
                <a:pos x="530" y="301"/>
              </a:cxn>
              <a:cxn ang="0">
                <a:pos x="500" y="247"/>
              </a:cxn>
              <a:cxn ang="0">
                <a:pos x="470" y="197"/>
              </a:cxn>
              <a:cxn ang="0">
                <a:pos x="436" y="144"/>
              </a:cxn>
              <a:cxn ang="0">
                <a:pos x="400" y="97"/>
              </a:cxn>
              <a:cxn ang="0">
                <a:pos x="363" y="47"/>
              </a:cxn>
              <a:cxn ang="0">
                <a:pos x="320" y="0"/>
              </a:cxn>
              <a:cxn ang="0">
                <a:pos x="0" y="321"/>
              </a:cxn>
            </a:cxnLst>
            <a:rect l="T0" t="T1" r="T2" b="T3"/>
            <a:pathLst>
              <a:path w="680" h="865">
                <a:moveTo>
                  <a:pt x="0" y="321"/>
                </a:moveTo>
                <a:lnTo>
                  <a:pt x="0" y="321"/>
                </a:lnTo>
                <a:lnTo>
                  <a:pt x="50" y="384"/>
                </a:lnTo>
                <a:lnTo>
                  <a:pt x="90" y="444"/>
                </a:lnTo>
                <a:lnTo>
                  <a:pt x="130" y="511"/>
                </a:lnTo>
                <a:lnTo>
                  <a:pt x="160" y="581"/>
                </a:lnTo>
                <a:lnTo>
                  <a:pt x="183" y="651"/>
                </a:lnTo>
                <a:lnTo>
                  <a:pt x="203" y="722"/>
                </a:lnTo>
                <a:lnTo>
                  <a:pt x="216" y="795"/>
                </a:lnTo>
                <a:lnTo>
                  <a:pt x="223" y="865"/>
                </a:lnTo>
                <a:lnTo>
                  <a:pt x="680" y="865"/>
                </a:lnTo>
                <a:lnTo>
                  <a:pt x="677" y="808"/>
                </a:lnTo>
                <a:lnTo>
                  <a:pt x="670" y="752"/>
                </a:lnTo>
                <a:lnTo>
                  <a:pt x="660" y="691"/>
                </a:lnTo>
                <a:lnTo>
                  <a:pt x="650" y="635"/>
                </a:lnTo>
                <a:lnTo>
                  <a:pt x="637" y="578"/>
                </a:lnTo>
                <a:lnTo>
                  <a:pt x="620" y="521"/>
                </a:lnTo>
                <a:lnTo>
                  <a:pt x="600" y="464"/>
                </a:lnTo>
                <a:lnTo>
                  <a:pt x="580" y="408"/>
                </a:lnTo>
                <a:lnTo>
                  <a:pt x="557" y="354"/>
                </a:lnTo>
                <a:lnTo>
                  <a:pt x="530" y="301"/>
                </a:lnTo>
                <a:lnTo>
                  <a:pt x="500" y="247"/>
                </a:lnTo>
                <a:lnTo>
                  <a:pt x="470" y="197"/>
                </a:lnTo>
                <a:lnTo>
                  <a:pt x="436" y="144"/>
                </a:lnTo>
                <a:lnTo>
                  <a:pt x="400" y="97"/>
                </a:lnTo>
                <a:lnTo>
                  <a:pt x="363" y="47"/>
                </a:lnTo>
                <a:lnTo>
                  <a:pt x="320" y="0"/>
                </a:lnTo>
                <a:lnTo>
                  <a:pt x="0" y="321"/>
                </a:lnTo>
                <a:close/>
              </a:path>
            </a:pathLst>
          </a:custGeom>
          <a:solidFill>
            <a:srgbClr val="D6CFBF"/>
          </a:solidFill>
          <a:ln w="25400">
            <a:noFill/>
            <a:prstDash val="sysDot"/>
            <a:rou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4" name="Freeform 6"/>
          <p:cNvSpPr/>
          <p:nvPr/>
        </p:nvSpPr>
        <p:spPr bwMode="auto">
          <a:xfrm>
            <a:off x="4153154" y="4222113"/>
            <a:ext cx="1170613" cy="1503032"/>
          </a:xfrm>
          <a:custGeom>
            <a:avLst/>
            <a:gdLst>
              <a:gd name="T0" fmla="*/ 0 w 680"/>
              <a:gd name="T1" fmla="*/ 0 h 868"/>
              <a:gd name="T2" fmla="*/ 680 w 680"/>
              <a:gd name="T3" fmla="*/ 868 h 868"/>
            </a:gdLst>
            <a:ahLst/>
            <a:cxnLst>
              <a:cxn ang="0">
                <a:pos x="223" y="0"/>
              </a:cxn>
              <a:cxn ang="0">
                <a:pos x="223" y="0"/>
              </a:cxn>
              <a:cxn ang="0">
                <a:pos x="216" y="73"/>
              </a:cxn>
              <a:cxn ang="0">
                <a:pos x="203" y="146"/>
              </a:cxn>
              <a:cxn ang="0">
                <a:pos x="183" y="217"/>
              </a:cxn>
              <a:cxn ang="0">
                <a:pos x="160" y="287"/>
              </a:cxn>
              <a:cxn ang="0">
                <a:pos x="130" y="357"/>
              </a:cxn>
              <a:cxn ang="0">
                <a:pos x="90" y="420"/>
              </a:cxn>
              <a:cxn ang="0">
                <a:pos x="50" y="484"/>
              </a:cxn>
              <a:cxn ang="0">
                <a:pos x="0" y="544"/>
              </a:cxn>
              <a:cxn ang="0">
                <a:pos x="320" y="868"/>
              </a:cxn>
              <a:cxn ang="0">
                <a:pos x="320" y="868"/>
              </a:cxn>
              <a:cxn ang="0">
                <a:pos x="363" y="821"/>
              </a:cxn>
              <a:cxn ang="0">
                <a:pos x="400" y="771"/>
              </a:cxn>
              <a:cxn ang="0">
                <a:pos x="436" y="724"/>
              </a:cxn>
              <a:cxn ang="0">
                <a:pos x="470" y="671"/>
              </a:cxn>
              <a:cxn ang="0">
                <a:pos x="500" y="621"/>
              </a:cxn>
              <a:cxn ang="0">
                <a:pos x="530" y="567"/>
              </a:cxn>
              <a:cxn ang="0">
                <a:pos x="557" y="514"/>
              </a:cxn>
              <a:cxn ang="0">
                <a:pos x="580" y="460"/>
              </a:cxn>
              <a:cxn ang="0">
                <a:pos x="600" y="404"/>
              </a:cxn>
              <a:cxn ang="0">
                <a:pos x="620" y="347"/>
              </a:cxn>
              <a:cxn ang="0">
                <a:pos x="637" y="290"/>
              </a:cxn>
              <a:cxn ang="0">
                <a:pos x="650" y="233"/>
              </a:cxn>
              <a:cxn ang="0">
                <a:pos x="660" y="177"/>
              </a:cxn>
              <a:cxn ang="0">
                <a:pos x="670" y="116"/>
              </a:cxn>
              <a:cxn ang="0">
                <a:pos x="677" y="60"/>
              </a:cxn>
              <a:cxn ang="0">
                <a:pos x="680" y="0"/>
              </a:cxn>
              <a:cxn ang="0">
                <a:pos x="223" y="0"/>
              </a:cxn>
            </a:cxnLst>
            <a:rect l="T0" t="T1" r="T2" b="T3"/>
            <a:pathLst>
              <a:path w="680" h="868">
                <a:moveTo>
                  <a:pt x="223" y="0"/>
                </a:moveTo>
                <a:lnTo>
                  <a:pt x="223" y="0"/>
                </a:lnTo>
                <a:lnTo>
                  <a:pt x="216" y="73"/>
                </a:lnTo>
                <a:lnTo>
                  <a:pt x="203" y="146"/>
                </a:lnTo>
                <a:lnTo>
                  <a:pt x="183" y="217"/>
                </a:lnTo>
                <a:lnTo>
                  <a:pt x="160" y="287"/>
                </a:lnTo>
                <a:lnTo>
                  <a:pt x="130" y="357"/>
                </a:lnTo>
                <a:lnTo>
                  <a:pt x="90" y="420"/>
                </a:lnTo>
                <a:lnTo>
                  <a:pt x="50" y="484"/>
                </a:lnTo>
                <a:lnTo>
                  <a:pt x="0" y="544"/>
                </a:lnTo>
                <a:lnTo>
                  <a:pt x="320" y="868"/>
                </a:lnTo>
                <a:lnTo>
                  <a:pt x="363" y="821"/>
                </a:lnTo>
                <a:lnTo>
                  <a:pt x="400" y="771"/>
                </a:lnTo>
                <a:lnTo>
                  <a:pt x="436" y="724"/>
                </a:lnTo>
                <a:lnTo>
                  <a:pt x="470" y="671"/>
                </a:lnTo>
                <a:lnTo>
                  <a:pt x="500" y="621"/>
                </a:lnTo>
                <a:lnTo>
                  <a:pt x="530" y="567"/>
                </a:lnTo>
                <a:lnTo>
                  <a:pt x="557" y="514"/>
                </a:lnTo>
                <a:lnTo>
                  <a:pt x="580" y="460"/>
                </a:lnTo>
                <a:lnTo>
                  <a:pt x="600" y="404"/>
                </a:lnTo>
                <a:lnTo>
                  <a:pt x="620" y="347"/>
                </a:lnTo>
                <a:lnTo>
                  <a:pt x="637" y="290"/>
                </a:lnTo>
                <a:lnTo>
                  <a:pt x="650" y="233"/>
                </a:lnTo>
                <a:lnTo>
                  <a:pt x="660" y="177"/>
                </a:lnTo>
                <a:lnTo>
                  <a:pt x="670" y="116"/>
                </a:lnTo>
                <a:lnTo>
                  <a:pt x="677" y="60"/>
                </a:lnTo>
                <a:lnTo>
                  <a:pt x="680" y="0"/>
                </a:lnTo>
                <a:lnTo>
                  <a:pt x="223" y="0"/>
                </a:lnTo>
                <a:close/>
              </a:path>
            </a:pathLst>
          </a:custGeom>
          <a:solidFill>
            <a:srgbClr val="B0A68E"/>
          </a:solidFill>
          <a:ln w="25400">
            <a:noFill/>
            <a:prstDash val="sysDot"/>
            <a:rou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" name="Freeform 7"/>
          <p:cNvSpPr/>
          <p:nvPr/>
        </p:nvSpPr>
        <p:spPr bwMode="auto">
          <a:xfrm>
            <a:off x="3078944" y="5307828"/>
            <a:ext cx="1487368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543" y="0"/>
              </a:cxn>
              <a:cxn ang="0">
                <a:pos x="543" y="0"/>
              </a:cxn>
              <a:cxn ang="0">
                <a:pos x="483" y="47"/>
              </a:cxn>
              <a:cxn ang="0">
                <a:pos x="420" y="90"/>
              </a:cxn>
              <a:cxn ang="0">
                <a:pos x="353" y="127"/>
              </a:cxn>
              <a:cxn ang="0">
                <a:pos x="287" y="157"/>
              </a:cxn>
              <a:cxn ang="0">
                <a:pos x="217" y="184"/>
              </a:cxn>
              <a:cxn ang="0">
                <a:pos x="146" y="204"/>
              </a:cxn>
              <a:cxn ang="0">
                <a:pos x="73" y="217"/>
              </a:cxn>
              <a:cxn ang="0">
                <a:pos x="0" y="224"/>
              </a:cxn>
              <a:cxn ang="0">
                <a:pos x="0" y="678"/>
              </a:cxn>
              <a:cxn ang="0">
                <a:pos x="0" y="678"/>
              </a:cxn>
              <a:cxn ang="0">
                <a:pos x="56" y="675"/>
              </a:cxn>
              <a:cxn ang="0">
                <a:pos x="116" y="668"/>
              </a:cxn>
              <a:cxn ang="0">
                <a:pos x="173" y="661"/>
              </a:cxn>
              <a:cxn ang="0">
                <a:pos x="233" y="648"/>
              </a:cxn>
              <a:cxn ang="0">
                <a:pos x="290" y="635"/>
              </a:cxn>
              <a:cxn ang="0">
                <a:pos x="347" y="618"/>
              </a:cxn>
              <a:cxn ang="0">
                <a:pos x="400" y="601"/>
              </a:cxn>
              <a:cxn ang="0">
                <a:pos x="457" y="581"/>
              </a:cxn>
              <a:cxn ang="0">
                <a:pos x="510" y="554"/>
              </a:cxn>
              <a:cxn ang="0">
                <a:pos x="567" y="531"/>
              </a:cxn>
              <a:cxn ang="0">
                <a:pos x="617" y="501"/>
              </a:cxn>
              <a:cxn ang="0">
                <a:pos x="670" y="471"/>
              </a:cxn>
              <a:cxn ang="0">
                <a:pos x="720" y="438"/>
              </a:cxn>
              <a:cxn ang="0">
                <a:pos x="770" y="401"/>
              </a:cxn>
              <a:cxn ang="0">
                <a:pos x="817" y="361"/>
              </a:cxn>
              <a:cxn ang="0">
                <a:pos x="864" y="321"/>
              </a:cxn>
              <a:cxn ang="0">
                <a:pos x="543" y="0"/>
              </a:cxn>
            </a:cxnLst>
            <a:rect l="T0" t="T1" r="T2" b="T3"/>
            <a:pathLst>
              <a:path w="864" h="678">
                <a:moveTo>
                  <a:pt x="543" y="0"/>
                </a:moveTo>
                <a:lnTo>
                  <a:pt x="543" y="0"/>
                </a:lnTo>
                <a:lnTo>
                  <a:pt x="483" y="47"/>
                </a:lnTo>
                <a:lnTo>
                  <a:pt x="420" y="90"/>
                </a:lnTo>
                <a:lnTo>
                  <a:pt x="353" y="127"/>
                </a:lnTo>
                <a:lnTo>
                  <a:pt x="287" y="157"/>
                </a:lnTo>
                <a:lnTo>
                  <a:pt x="217" y="184"/>
                </a:lnTo>
                <a:lnTo>
                  <a:pt x="146" y="204"/>
                </a:lnTo>
                <a:lnTo>
                  <a:pt x="73" y="217"/>
                </a:lnTo>
                <a:lnTo>
                  <a:pt x="0" y="224"/>
                </a:lnTo>
                <a:lnTo>
                  <a:pt x="0" y="678"/>
                </a:lnTo>
                <a:lnTo>
                  <a:pt x="56" y="675"/>
                </a:lnTo>
                <a:lnTo>
                  <a:pt x="116" y="668"/>
                </a:lnTo>
                <a:lnTo>
                  <a:pt x="173" y="661"/>
                </a:lnTo>
                <a:lnTo>
                  <a:pt x="233" y="648"/>
                </a:lnTo>
                <a:lnTo>
                  <a:pt x="290" y="635"/>
                </a:lnTo>
                <a:lnTo>
                  <a:pt x="347" y="618"/>
                </a:lnTo>
                <a:lnTo>
                  <a:pt x="400" y="601"/>
                </a:lnTo>
                <a:lnTo>
                  <a:pt x="457" y="581"/>
                </a:lnTo>
                <a:lnTo>
                  <a:pt x="510" y="554"/>
                </a:lnTo>
                <a:lnTo>
                  <a:pt x="567" y="531"/>
                </a:lnTo>
                <a:lnTo>
                  <a:pt x="617" y="501"/>
                </a:lnTo>
                <a:lnTo>
                  <a:pt x="670" y="471"/>
                </a:lnTo>
                <a:lnTo>
                  <a:pt x="720" y="438"/>
                </a:lnTo>
                <a:lnTo>
                  <a:pt x="770" y="401"/>
                </a:lnTo>
                <a:lnTo>
                  <a:pt x="817" y="361"/>
                </a:lnTo>
                <a:lnTo>
                  <a:pt x="864" y="321"/>
                </a:lnTo>
                <a:lnTo>
                  <a:pt x="543" y="0"/>
                </a:lnTo>
                <a:close/>
              </a:path>
            </a:pathLst>
          </a:custGeom>
          <a:solidFill>
            <a:srgbClr val="D6CFBF"/>
          </a:solidFill>
          <a:ln w="25400" cap="rnd" cmpd="sng">
            <a:noFill/>
            <a:prstDash val="sysDot"/>
            <a:rou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6" name="Freeform 8"/>
          <p:cNvSpPr/>
          <p:nvPr/>
        </p:nvSpPr>
        <p:spPr bwMode="auto">
          <a:xfrm>
            <a:off x="1395327" y="5307828"/>
            <a:ext cx="1487368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0" y="321"/>
              </a:cxn>
              <a:cxn ang="0">
                <a:pos x="0" y="321"/>
              </a:cxn>
              <a:cxn ang="0">
                <a:pos x="47" y="361"/>
              </a:cxn>
              <a:cxn ang="0">
                <a:pos x="94" y="401"/>
              </a:cxn>
              <a:cxn ang="0">
                <a:pos x="144" y="438"/>
              </a:cxn>
              <a:cxn ang="0">
                <a:pos x="194" y="471"/>
              </a:cxn>
              <a:cxn ang="0">
                <a:pos x="244" y="501"/>
              </a:cxn>
              <a:cxn ang="0">
                <a:pos x="297" y="531"/>
              </a:cxn>
              <a:cxn ang="0">
                <a:pos x="351" y="554"/>
              </a:cxn>
              <a:cxn ang="0">
                <a:pos x="407" y="581"/>
              </a:cxn>
              <a:cxn ang="0">
                <a:pos x="461" y="601"/>
              </a:cxn>
              <a:cxn ang="0">
                <a:pos x="517" y="618"/>
              </a:cxn>
              <a:cxn ang="0">
                <a:pos x="574" y="635"/>
              </a:cxn>
              <a:cxn ang="0">
                <a:pos x="631" y="648"/>
              </a:cxn>
              <a:cxn ang="0">
                <a:pos x="691" y="661"/>
              </a:cxn>
              <a:cxn ang="0">
                <a:pos x="748" y="668"/>
              </a:cxn>
              <a:cxn ang="0">
                <a:pos x="804" y="675"/>
              </a:cxn>
              <a:cxn ang="0">
                <a:pos x="864" y="678"/>
              </a:cxn>
              <a:cxn ang="0">
                <a:pos x="864" y="224"/>
              </a:cxn>
              <a:cxn ang="0">
                <a:pos x="864" y="224"/>
              </a:cxn>
              <a:cxn ang="0">
                <a:pos x="791" y="217"/>
              </a:cxn>
              <a:cxn ang="0">
                <a:pos x="718" y="204"/>
              </a:cxn>
              <a:cxn ang="0">
                <a:pos x="647" y="184"/>
              </a:cxn>
              <a:cxn ang="0">
                <a:pos x="577" y="157"/>
              </a:cxn>
              <a:cxn ang="0">
                <a:pos x="511" y="127"/>
              </a:cxn>
              <a:cxn ang="0">
                <a:pos x="444" y="90"/>
              </a:cxn>
              <a:cxn ang="0">
                <a:pos x="381" y="47"/>
              </a:cxn>
              <a:cxn ang="0">
                <a:pos x="321" y="0"/>
              </a:cxn>
              <a:cxn ang="0">
                <a:pos x="0" y="321"/>
              </a:cxn>
            </a:cxnLst>
            <a:rect l="T0" t="T1" r="T2" b="T3"/>
            <a:pathLst>
              <a:path w="864" h="678">
                <a:moveTo>
                  <a:pt x="0" y="321"/>
                </a:moveTo>
                <a:lnTo>
                  <a:pt x="0" y="321"/>
                </a:lnTo>
                <a:lnTo>
                  <a:pt x="47" y="361"/>
                </a:lnTo>
                <a:lnTo>
                  <a:pt x="94" y="401"/>
                </a:lnTo>
                <a:lnTo>
                  <a:pt x="144" y="438"/>
                </a:lnTo>
                <a:lnTo>
                  <a:pt x="194" y="471"/>
                </a:lnTo>
                <a:lnTo>
                  <a:pt x="244" y="501"/>
                </a:lnTo>
                <a:lnTo>
                  <a:pt x="297" y="531"/>
                </a:lnTo>
                <a:lnTo>
                  <a:pt x="351" y="554"/>
                </a:lnTo>
                <a:lnTo>
                  <a:pt x="407" y="581"/>
                </a:lnTo>
                <a:lnTo>
                  <a:pt x="461" y="601"/>
                </a:lnTo>
                <a:lnTo>
                  <a:pt x="517" y="618"/>
                </a:lnTo>
                <a:lnTo>
                  <a:pt x="574" y="635"/>
                </a:lnTo>
                <a:lnTo>
                  <a:pt x="631" y="648"/>
                </a:lnTo>
                <a:lnTo>
                  <a:pt x="691" y="661"/>
                </a:lnTo>
                <a:lnTo>
                  <a:pt x="748" y="668"/>
                </a:lnTo>
                <a:lnTo>
                  <a:pt x="804" y="675"/>
                </a:lnTo>
                <a:lnTo>
                  <a:pt x="864" y="678"/>
                </a:lnTo>
                <a:lnTo>
                  <a:pt x="864" y="224"/>
                </a:lnTo>
                <a:lnTo>
                  <a:pt x="791" y="217"/>
                </a:lnTo>
                <a:lnTo>
                  <a:pt x="718" y="204"/>
                </a:lnTo>
                <a:lnTo>
                  <a:pt x="647" y="184"/>
                </a:lnTo>
                <a:lnTo>
                  <a:pt x="577" y="157"/>
                </a:lnTo>
                <a:lnTo>
                  <a:pt x="511" y="127"/>
                </a:lnTo>
                <a:lnTo>
                  <a:pt x="444" y="90"/>
                </a:lnTo>
                <a:lnTo>
                  <a:pt x="381" y="47"/>
                </a:lnTo>
                <a:lnTo>
                  <a:pt x="321" y="0"/>
                </a:lnTo>
                <a:lnTo>
                  <a:pt x="0" y="321"/>
                </a:lnTo>
                <a:close/>
              </a:path>
            </a:pathLst>
          </a:custGeom>
          <a:solidFill>
            <a:srgbClr val="B0A68E"/>
          </a:solidFill>
          <a:ln w="25400" cap="rnd" cmpd="sng">
            <a:noFill/>
            <a:prstDash val="sysDot"/>
            <a:rou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7" name="Freeform 9"/>
          <p:cNvSpPr/>
          <p:nvPr/>
        </p:nvSpPr>
        <p:spPr bwMode="auto">
          <a:xfrm>
            <a:off x="637871" y="4222113"/>
            <a:ext cx="1172335" cy="1503032"/>
          </a:xfrm>
          <a:custGeom>
            <a:avLst/>
            <a:gdLst>
              <a:gd name="T0" fmla="*/ 0 w 681"/>
              <a:gd name="T1" fmla="*/ 0 h 868"/>
              <a:gd name="T2" fmla="*/ 681 w 681"/>
              <a:gd name="T3" fmla="*/ 868 h 868"/>
            </a:gdLst>
            <a:ahLst/>
            <a:cxnLst>
              <a:cxn ang="0">
                <a:pos x="454" y="0"/>
              </a:cxn>
              <a:cxn ang="0">
                <a:pos x="0" y="0"/>
              </a:cxn>
              <a:cxn ang="0">
                <a:pos x="0" y="0"/>
              </a:cxn>
              <a:cxn ang="0">
                <a:pos x="3" y="60"/>
              </a:cxn>
              <a:cxn ang="0">
                <a:pos x="10" y="116"/>
              </a:cxn>
              <a:cxn ang="0">
                <a:pos x="20" y="177"/>
              </a:cxn>
              <a:cxn ang="0">
                <a:pos x="30" y="233"/>
              </a:cxn>
              <a:cxn ang="0">
                <a:pos x="43" y="290"/>
              </a:cxn>
              <a:cxn ang="0">
                <a:pos x="60" y="347"/>
              </a:cxn>
              <a:cxn ang="0">
                <a:pos x="80" y="404"/>
              </a:cxn>
              <a:cxn ang="0">
                <a:pos x="100" y="460"/>
              </a:cxn>
              <a:cxn ang="0">
                <a:pos x="123" y="514"/>
              </a:cxn>
              <a:cxn ang="0">
                <a:pos x="150" y="567"/>
              </a:cxn>
              <a:cxn ang="0">
                <a:pos x="177" y="621"/>
              </a:cxn>
              <a:cxn ang="0">
                <a:pos x="210" y="671"/>
              </a:cxn>
              <a:cxn ang="0">
                <a:pos x="244" y="724"/>
              </a:cxn>
              <a:cxn ang="0">
                <a:pos x="280" y="771"/>
              </a:cxn>
              <a:cxn ang="0">
                <a:pos x="317" y="821"/>
              </a:cxn>
              <a:cxn ang="0">
                <a:pos x="360" y="868"/>
              </a:cxn>
              <a:cxn ang="0">
                <a:pos x="681" y="544"/>
              </a:cxn>
              <a:cxn ang="0">
                <a:pos x="681" y="544"/>
              </a:cxn>
              <a:cxn ang="0">
                <a:pos x="630" y="484"/>
              </a:cxn>
              <a:cxn ang="0">
                <a:pos x="587" y="420"/>
              </a:cxn>
              <a:cxn ang="0">
                <a:pos x="550" y="357"/>
              </a:cxn>
              <a:cxn ang="0">
                <a:pos x="520" y="287"/>
              </a:cxn>
              <a:cxn ang="0">
                <a:pos x="494" y="217"/>
              </a:cxn>
              <a:cxn ang="0">
                <a:pos x="477" y="146"/>
              </a:cxn>
              <a:cxn ang="0">
                <a:pos x="464" y="73"/>
              </a:cxn>
              <a:cxn ang="0">
                <a:pos x="454" y="0"/>
              </a:cxn>
              <a:cxn ang="0">
                <a:pos x="454" y="0"/>
              </a:cxn>
            </a:cxnLst>
            <a:rect l="T0" t="T1" r="T2" b="T3"/>
            <a:pathLst>
              <a:path w="681" h="868">
                <a:moveTo>
                  <a:pt x="454" y="0"/>
                </a:moveTo>
                <a:lnTo>
                  <a:pt x="0" y="0"/>
                </a:lnTo>
                <a:lnTo>
                  <a:pt x="3" y="60"/>
                </a:lnTo>
                <a:lnTo>
                  <a:pt x="10" y="116"/>
                </a:lnTo>
                <a:lnTo>
                  <a:pt x="20" y="177"/>
                </a:lnTo>
                <a:lnTo>
                  <a:pt x="30" y="233"/>
                </a:lnTo>
                <a:lnTo>
                  <a:pt x="43" y="290"/>
                </a:lnTo>
                <a:lnTo>
                  <a:pt x="60" y="347"/>
                </a:lnTo>
                <a:lnTo>
                  <a:pt x="80" y="404"/>
                </a:lnTo>
                <a:lnTo>
                  <a:pt x="100" y="460"/>
                </a:lnTo>
                <a:lnTo>
                  <a:pt x="123" y="514"/>
                </a:lnTo>
                <a:lnTo>
                  <a:pt x="150" y="567"/>
                </a:lnTo>
                <a:lnTo>
                  <a:pt x="177" y="621"/>
                </a:lnTo>
                <a:lnTo>
                  <a:pt x="210" y="671"/>
                </a:lnTo>
                <a:lnTo>
                  <a:pt x="244" y="724"/>
                </a:lnTo>
                <a:lnTo>
                  <a:pt x="280" y="771"/>
                </a:lnTo>
                <a:lnTo>
                  <a:pt x="317" y="821"/>
                </a:lnTo>
                <a:lnTo>
                  <a:pt x="360" y="868"/>
                </a:lnTo>
                <a:lnTo>
                  <a:pt x="681" y="544"/>
                </a:lnTo>
                <a:lnTo>
                  <a:pt x="630" y="484"/>
                </a:lnTo>
                <a:lnTo>
                  <a:pt x="587" y="420"/>
                </a:lnTo>
                <a:lnTo>
                  <a:pt x="550" y="357"/>
                </a:lnTo>
                <a:lnTo>
                  <a:pt x="520" y="287"/>
                </a:lnTo>
                <a:lnTo>
                  <a:pt x="494" y="217"/>
                </a:lnTo>
                <a:lnTo>
                  <a:pt x="477" y="146"/>
                </a:lnTo>
                <a:lnTo>
                  <a:pt x="464" y="73"/>
                </a:lnTo>
                <a:lnTo>
                  <a:pt x="454" y="0"/>
                </a:lnTo>
                <a:close/>
              </a:path>
            </a:pathLst>
          </a:custGeom>
          <a:solidFill>
            <a:srgbClr val="D6CFBF"/>
          </a:solidFill>
          <a:ln w="25400" cap="rnd" cmpd="sng">
            <a:noFill/>
            <a:prstDash val="sysDot"/>
            <a:rou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8" name="Freeform 10"/>
          <p:cNvSpPr/>
          <p:nvPr/>
        </p:nvSpPr>
        <p:spPr bwMode="auto">
          <a:xfrm>
            <a:off x="637871" y="2526873"/>
            <a:ext cx="1172335" cy="1497837"/>
          </a:xfrm>
          <a:custGeom>
            <a:avLst/>
            <a:gdLst>
              <a:gd name="T0" fmla="*/ 0 w 681"/>
              <a:gd name="T1" fmla="*/ 0 h 865"/>
              <a:gd name="T2" fmla="*/ 681 w 681"/>
              <a:gd name="T3" fmla="*/ 865 h 865"/>
            </a:gdLst>
            <a:ahLst/>
            <a:cxnLst>
              <a:cxn ang="0">
                <a:pos x="454" y="865"/>
              </a:cxn>
              <a:cxn ang="0">
                <a:pos x="454" y="865"/>
              </a:cxn>
              <a:cxn ang="0">
                <a:pos x="464" y="795"/>
              </a:cxn>
              <a:cxn ang="0">
                <a:pos x="477" y="722"/>
              </a:cxn>
              <a:cxn ang="0">
                <a:pos x="494" y="651"/>
              </a:cxn>
              <a:cxn ang="0">
                <a:pos x="520" y="581"/>
              </a:cxn>
              <a:cxn ang="0">
                <a:pos x="550" y="511"/>
              </a:cxn>
              <a:cxn ang="0">
                <a:pos x="587" y="444"/>
              </a:cxn>
              <a:cxn ang="0">
                <a:pos x="630" y="384"/>
              </a:cxn>
              <a:cxn ang="0">
                <a:pos x="681" y="321"/>
              </a:cxn>
              <a:cxn ang="0">
                <a:pos x="360" y="0"/>
              </a:cxn>
              <a:cxn ang="0">
                <a:pos x="360" y="0"/>
              </a:cxn>
              <a:cxn ang="0">
                <a:pos x="317" y="47"/>
              </a:cxn>
              <a:cxn ang="0">
                <a:pos x="280" y="97"/>
              </a:cxn>
              <a:cxn ang="0">
                <a:pos x="244" y="144"/>
              </a:cxn>
              <a:cxn ang="0">
                <a:pos x="210" y="197"/>
              </a:cxn>
              <a:cxn ang="0">
                <a:pos x="177" y="247"/>
              </a:cxn>
              <a:cxn ang="0">
                <a:pos x="150" y="301"/>
              </a:cxn>
              <a:cxn ang="0">
                <a:pos x="123" y="354"/>
              </a:cxn>
              <a:cxn ang="0">
                <a:pos x="100" y="408"/>
              </a:cxn>
              <a:cxn ang="0">
                <a:pos x="80" y="464"/>
              </a:cxn>
              <a:cxn ang="0">
                <a:pos x="60" y="521"/>
              </a:cxn>
              <a:cxn ang="0">
                <a:pos x="43" y="578"/>
              </a:cxn>
              <a:cxn ang="0">
                <a:pos x="30" y="635"/>
              </a:cxn>
              <a:cxn ang="0">
                <a:pos x="20" y="691"/>
              </a:cxn>
              <a:cxn ang="0">
                <a:pos x="10" y="752"/>
              </a:cxn>
              <a:cxn ang="0">
                <a:pos x="3" y="808"/>
              </a:cxn>
              <a:cxn ang="0">
                <a:pos x="0" y="865"/>
              </a:cxn>
              <a:cxn ang="0">
                <a:pos x="454" y="865"/>
              </a:cxn>
            </a:cxnLst>
            <a:rect l="T0" t="T1" r="T2" b="T3"/>
            <a:pathLst>
              <a:path w="681" h="865">
                <a:moveTo>
                  <a:pt x="454" y="865"/>
                </a:moveTo>
                <a:lnTo>
                  <a:pt x="454" y="865"/>
                </a:lnTo>
                <a:lnTo>
                  <a:pt x="464" y="795"/>
                </a:lnTo>
                <a:lnTo>
                  <a:pt x="477" y="722"/>
                </a:lnTo>
                <a:lnTo>
                  <a:pt x="494" y="651"/>
                </a:lnTo>
                <a:lnTo>
                  <a:pt x="520" y="581"/>
                </a:lnTo>
                <a:lnTo>
                  <a:pt x="550" y="511"/>
                </a:lnTo>
                <a:lnTo>
                  <a:pt x="587" y="444"/>
                </a:lnTo>
                <a:lnTo>
                  <a:pt x="630" y="384"/>
                </a:lnTo>
                <a:lnTo>
                  <a:pt x="681" y="321"/>
                </a:lnTo>
                <a:lnTo>
                  <a:pt x="360" y="0"/>
                </a:lnTo>
                <a:lnTo>
                  <a:pt x="317" y="47"/>
                </a:lnTo>
                <a:lnTo>
                  <a:pt x="280" y="97"/>
                </a:lnTo>
                <a:lnTo>
                  <a:pt x="244" y="144"/>
                </a:lnTo>
                <a:lnTo>
                  <a:pt x="210" y="197"/>
                </a:lnTo>
                <a:lnTo>
                  <a:pt x="177" y="247"/>
                </a:lnTo>
                <a:lnTo>
                  <a:pt x="150" y="301"/>
                </a:lnTo>
                <a:lnTo>
                  <a:pt x="123" y="354"/>
                </a:lnTo>
                <a:lnTo>
                  <a:pt x="100" y="408"/>
                </a:lnTo>
                <a:lnTo>
                  <a:pt x="80" y="464"/>
                </a:lnTo>
                <a:lnTo>
                  <a:pt x="60" y="521"/>
                </a:lnTo>
                <a:lnTo>
                  <a:pt x="43" y="578"/>
                </a:lnTo>
                <a:lnTo>
                  <a:pt x="30" y="635"/>
                </a:lnTo>
                <a:lnTo>
                  <a:pt x="20" y="691"/>
                </a:lnTo>
                <a:lnTo>
                  <a:pt x="10" y="752"/>
                </a:lnTo>
                <a:lnTo>
                  <a:pt x="3" y="808"/>
                </a:lnTo>
                <a:lnTo>
                  <a:pt x="0" y="865"/>
                </a:lnTo>
                <a:lnTo>
                  <a:pt x="454" y="865"/>
                </a:lnTo>
                <a:close/>
              </a:path>
            </a:pathLst>
          </a:custGeom>
          <a:solidFill>
            <a:srgbClr val="B0A68E"/>
          </a:solidFill>
          <a:ln w="25400" cap="rnd" cmpd="sng">
            <a:noFill/>
            <a:prstDash val="sysDot"/>
            <a:rou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9" name="Freeform 11"/>
          <p:cNvSpPr/>
          <p:nvPr/>
        </p:nvSpPr>
        <p:spPr bwMode="auto">
          <a:xfrm>
            <a:off x="1395327" y="1770162"/>
            <a:ext cx="1487368" cy="1174027"/>
          </a:xfrm>
          <a:custGeom>
            <a:avLst/>
            <a:gdLst>
              <a:gd name="T0" fmla="*/ 0 w 864"/>
              <a:gd name="T1" fmla="*/ 0 h 678"/>
              <a:gd name="T2" fmla="*/ 864 w 864"/>
              <a:gd name="T3" fmla="*/ 678 h 678"/>
            </a:gdLst>
            <a:ahLst/>
            <a:cxnLst>
              <a:cxn ang="0">
                <a:pos x="321" y="678"/>
              </a:cxn>
              <a:cxn ang="0">
                <a:pos x="321" y="678"/>
              </a:cxn>
              <a:cxn ang="0">
                <a:pos x="381" y="631"/>
              </a:cxn>
              <a:cxn ang="0">
                <a:pos x="444" y="588"/>
              </a:cxn>
              <a:cxn ang="0">
                <a:pos x="511" y="551"/>
              </a:cxn>
              <a:cxn ang="0">
                <a:pos x="577" y="521"/>
              </a:cxn>
              <a:cxn ang="0">
                <a:pos x="647" y="494"/>
              </a:cxn>
              <a:cxn ang="0">
                <a:pos x="718" y="474"/>
              </a:cxn>
              <a:cxn ang="0">
                <a:pos x="791" y="461"/>
              </a:cxn>
              <a:cxn ang="0">
                <a:pos x="864" y="454"/>
              </a:cxn>
              <a:cxn ang="0">
                <a:pos x="864" y="0"/>
              </a:cxn>
              <a:cxn ang="0">
                <a:pos x="864" y="0"/>
              </a:cxn>
              <a:cxn ang="0">
                <a:pos x="804" y="3"/>
              </a:cxn>
              <a:cxn ang="0">
                <a:pos x="748" y="10"/>
              </a:cxn>
              <a:cxn ang="0">
                <a:pos x="691" y="17"/>
              </a:cxn>
              <a:cxn ang="0">
                <a:pos x="631" y="30"/>
              </a:cxn>
              <a:cxn ang="0">
                <a:pos x="574" y="43"/>
              </a:cxn>
              <a:cxn ang="0">
                <a:pos x="517" y="60"/>
              </a:cxn>
              <a:cxn ang="0">
                <a:pos x="461" y="77"/>
              </a:cxn>
              <a:cxn ang="0">
                <a:pos x="407" y="97"/>
              </a:cxn>
              <a:cxn ang="0">
                <a:pos x="351" y="124"/>
              </a:cxn>
              <a:cxn ang="0">
                <a:pos x="297" y="147"/>
              </a:cxn>
              <a:cxn ang="0">
                <a:pos x="244" y="177"/>
              </a:cxn>
              <a:cxn ang="0">
                <a:pos x="194" y="207"/>
              </a:cxn>
              <a:cxn ang="0">
                <a:pos x="144" y="240"/>
              </a:cxn>
              <a:cxn ang="0">
                <a:pos x="94" y="277"/>
              </a:cxn>
              <a:cxn ang="0">
                <a:pos x="47" y="317"/>
              </a:cxn>
              <a:cxn ang="0">
                <a:pos x="0" y="357"/>
              </a:cxn>
              <a:cxn ang="0">
                <a:pos x="321" y="678"/>
              </a:cxn>
            </a:cxnLst>
            <a:rect l="T0" t="T1" r="T2" b="T3"/>
            <a:pathLst>
              <a:path w="864" h="678">
                <a:moveTo>
                  <a:pt x="321" y="678"/>
                </a:moveTo>
                <a:lnTo>
                  <a:pt x="321" y="678"/>
                </a:lnTo>
                <a:lnTo>
                  <a:pt x="381" y="631"/>
                </a:lnTo>
                <a:lnTo>
                  <a:pt x="444" y="588"/>
                </a:lnTo>
                <a:lnTo>
                  <a:pt x="511" y="551"/>
                </a:lnTo>
                <a:lnTo>
                  <a:pt x="577" y="521"/>
                </a:lnTo>
                <a:lnTo>
                  <a:pt x="647" y="494"/>
                </a:lnTo>
                <a:lnTo>
                  <a:pt x="718" y="474"/>
                </a:lnTo>
                <a:lnTo>
                  <a:pt x="791" y="461"/>
                </a:lnTo>
                <a:lnTo>
                  <a:pt x="864" y="454"/>
                </a:lnTo>
                <a:lnTo>
                  <a:pt x="864" y="0"/>
                </a:lnTo>
                <a:lnTo>
                  <a:pt x="804" y="3"/>
                </a:lnTo>
                <a:lnTo>
                  <a:pt x="748" y="10"/>
                </a:lnTo>
                <a:lnTo>
                  <a:pt x="691" y="17"/>
                </a:lnTo>
                <a:lnTo>
                  <a:pt x="631" y="30"/>
                </a:lnTo>
                <a:lnTo>
                  <a:pt x="574" y="43"/>
                </a:lnTo>
                <a:lnTo>
                  <a:pt x="517" y="60"/>
                </a:lnTo>
                <a:lnTo>
                  <a:pt x="461" y="77"/>
                </a:lnTo>
                <a:lnTo>
                  <a:pt x="407" y="97"/>
                </a:lnTo>
                <a:lnTo>
                  <a:pt x="351" y="124"/>
                </a:lnTo>
                <a:lnTo>
                  <a:pt x="297" y="147"/>
                </a:lnTo>
                <a:lnTo>
                  <a:pt x="244" y="177"/>
                </a:lnTo>
                <a:lnTo>
                  <a:pt x="194" y="207"/>
                </a:lnTo>
                <a:lnTo>
                  <a:pt x="144" y="240"/>
                </a:lnTo>
                <a:lnTo>
                  <a:pt x="94" y="277"/>
                </a:lnTo>
                <a:lnTo>
                  <a:pt x="47" y="317"/>
                </a:lnTo>
                <a:lnTo>
                  <a:pt x="0" y="357"/>
                </a:lnTo>
                <a:lnTo>
                  <a:pt x="321" y="678"/>
                </a:lnTo>
                <a:close/>
              </a:path>
            </a:pathLst>
          </a:custGeom>
          <a:solidFill>
            <a:srgbClr val="D6CFBF"/>
          </a:solidFill>
          <a:ln w="22225" cap="rnd" cmpd="sng">
            <a:noFill/>
            <a:prstDash val="sysDot"/>
            <a:rou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" name="Text Box 22"/>
          <p:cNvSpPr>
            <a:spLocks noChangeArrowheads="1"/>
          </p:cNvSpPr>
          <p:nvPr/>
        </p:nvSpPr>
        <p:spPr bwMode="auto">
          <a:xfrm>
            <a:off x="3300276" y="2123409"/>
            <a:ext cx="780983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种子</a:t>
            </a:r>
          </a:p>
        </p:txBody>
      </p:sp>
      <p:sp>
        <p:nvSpPr>
          <p:cNvPr id="11" name="Freeform 25"/>
          <p:cNvSpPr/>
          <p:nvPr/>
        </p:nvSpPr>
        <p:spPr bwMode="auto">
          <a:xfrm>
            <a:off x="5323767" y="3310664"/>
            <a:ext cx="3279439" cy="235499"/>
          </a:xfrm>
          <a:custGeom>
            <a:avLst/>
            <a:gdLst>
              <a:gd name="T0" fmla="*/ 0 w 1905"/>
              <a:gd name="T1" fmla="*/ 0 h 136"/>
              <a:gd name="T2" fmla="*/ 1905 w 1905"/>
              <a:gd name="T3" fmla="*/ 136 h 136"/>
            </a:gdLst>
            <a:ahLst/>
            <a:cxnLst>
              <a:cxn ang="0">
                <a:pos x="0" y="136"/>
              </a:cxn>
              <a:cxn ang="0">
                <a:pos x="317" y="0"/>
              </a:cxn>
              <a:cxn ang="0">
                <a:pos x="1905" y="0"/>
              </a:cxn>
            </a:cxnLst>
            <a:rect l="T0" t="T1" r="T2" b="T3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5731398" y="3901034"/>
            <a:ext cx="3630315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大熊猫的怀孕期为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84-160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天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斑马的怀孕期为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11-12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个月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3" name="文本框 48"/>
          <p:cNvSpPr>
            <a:spLocks noChangeArrowheads="1"/>
          </p:cNvSpPr>
          <p:nvPr/>
        </p:nvSpPr>
        <p:spPr bwMode="auto">
          <a:xfrm>
            <a:off x="5722159" y="3467171"/>
            <a:ext cx="308675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迷你简卡通" panose="03000509000000000000" pitchFamily="65" charset="-122"/>
                <a:ea typeface="迷你简卡通" panose="03000509000000000000" pitchFamily="65" charset="-122"/>
                <a:sym typeface="宋体" panose="02010600030101010101" pitchFamily="2" charset="-122"/>
              </a:rPr>
              <a:t>请发挥想象力</a:t>
            </a:r>
          </a:p>
        </p:txBody>
      </p:sp>
      <p:sp>
        <p:nvSpPr>
          <p:cNvPr id="14" name="Text Box 22"/>
          <p:cNvSpPr>
            <a:spLocks noChangeArrowheads="1"/>
          </p:cNvSpPr>
          <p:nvPr/>
        </p:nvSpPr>
        <p:spPr bwMode="auto">
          <a:xfrm>
            <a:off x="4398383" y="3198922"/>
            <a:ext cx="780983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黄豆</a:t>
            </a:r>
          </a:p>
        </p:txBody>
      </p:sp>
      <p:sp>
        <p:nvSpPr>
          <p:cNvPr id="15" name="Text Box 22"/>
          <p:cNvSpPr>
            <a:spLocks noChangeArrowheads="1"/>
          </p:cNvSpPr>
          <p:nvPr/>
        </p:nvSpPr>
        <p:spPr bwMode="auto">
          <a:xfrm>
            <a:off x="4282970" y="4693566"/>
            <a:ext cx="101181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乒乓球</a:t>
            </a:r>
          </a:p>
        </p:txBody>
      </p:sp>
      <p:sp>
        <p:nvSpPr>
          <p:cNvPr id="16" name="Text Box 22"/>
          <p:cNvSpPr>
            <a:spLocks noChangeArrowheads="1"/>
          </p:cNvSpPr>
          <p:nvPr/>
        </p:nvSpPr>
        <p:spPr bwMode="auto">
          <a:xfrm>
            <a:off x="3350632" y="5741324"/>
            <a:ext cx="780983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苹果</a:t>
            </a:r>
          </a:p>
        </p:txBody>
      </p:sp>
      <p:sp>
        <p:nvSpPr>
          <p:cNvPr id="17" name="Text Box 22"/>
          <p:cNvSpPr>
            <a:spLocks noChangeArrowheads="1"/>
          </p:cNvSpPr>
          <p:nvPr/>
        </p:nvSpPr>
        <p:spPr bwMode="auto">
          <a:xfrm>
            <a:off x="1893944" y="2151165"/>
            <a:ext cx="6463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斑马</a:t>
            </a:r>
          </a:p>
        </p:txBody>
      </p:sp>
      <p:sp>
        <p:nvSpPr>
          <p:cNvPr id="18" name="Text Box 22"/>
          <p:cNvSpPr>
            <a:spLocks noChangeArrowheads="1"/>
          </p:cNvSpPr>
          <p:nvPr/>
        </p:nvSpPr>
        <p:spPr bwMode="auto">
          <a:xfrm>
            <a:off x="846187" y="3198922"/>
            <a:ext cx="646331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熊猫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篮球</a:t>
            </a:r>
          </a:p>
        </p:txBody>
      </p:sp>
      <p:sp>
        <p:nvSpPr>
          <p:cNvPr id="19" name="Text Box 22"/>
          <p:cNvSpPr>
            <a:spLocks noChangeArrowheads="1"/>
          </p:cNvSpPr>
          <p:nvPr/>
        </p:nvSpPr>
        <p:spPr bwMode="auto">
          <a:xfrm>
            <a:off x="663446" y="4627682"/>
            <a:ext cx="101181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哈密瓜</a:t>
            </a:r>
          </a:p>
        </p:txBody>
      </p:sp>
      <p:sp>
        <p:nvSpPr>
          <p:cNvPr id="20" name="Text Box 22"/>
          <p:cNvSpPr>
            <a:spLocks noChangeArrowheads="1"/>
          </p:cNvSpPr>
          <p:nvPr/>
        </p:nvSpPr>
        <p:spPr bwMode="auto">
          <a:xfrm>
            <a:off x="1731368" y="5741324"/>
            <a:ext cx="780983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甜瓜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13" name="矩形 112"/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4" name="图片 113"/>
            <p:cNvPicPr>
              <a:picLocks noChangeAspect="1"/>
            </p:cNvPicPr>
            <p:nvPr/>
          </p:nvPicPr>
          <p:blipFill rotWithShape="1">
            <a:blip r:embed="rId3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  <p:sp>
          <p:nvSpPr>
            <p:cNvPr id="115" name="文本框 114"/>
            <p:cNvSpPr txBox="1"/>
            <p:nvPr/>
          </p:nvSpPr>
          <p:spPr>
            <a:xfrm>
              <a:off x="3376020" y="309754"/>
              <a:ext cx="566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胚胎形成的阶段</a:t>
              </a:r>
              <a:r>
                <a:rPr lang="en-US" altLang="zh-CN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/</a:t>
              </a:r>
              <a:r>
                <a:rPr lang="zh-CN" altLang="en-US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小科普</a:t>
              </a:r>
            </a:p>
          </p:txBody>
        </p:sp>
      </p:grpSp>
      <p:pic>
        <p:nvPicPr>
          <p:cNvPr id="117" name="图片 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557" y="3076741"/>
            <a:ext cx="2955222" cy="1850466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20487" y="2119215"/>
            <a:ext cx="3586135" cy="4202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0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400"/>
                            </p:stCondLst>
                            <p:childTnLst>
                              <p:par>
                                <p:cTn id="7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组合 134"/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36" name="矩形 135"/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7" name="图片 136"/>
            <p:cNvPicPr>
              <a:picLocks noChangeAspect="1"/>
            </p:cNvPicPr>
            <p:nvPr/>
          </p:nvPicPr>
          <p:blipFill rotWithShape="1">
            <a:blip r:embed="rId3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  <p:sp>
          <p:nvSpPr>
            <p:cNvPr id="138" name="文本框 137"/>
            <p:cNvSpPr txBox="1"/>
            <p:nvPr/>
          </p:nvSpPr>
          <p:spPr>
            <a:xfrm>
              <a:off x="3376020" y="309754"/>
              <a:ext cx="566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胚胎的大小</a:t>
              </a:r>
              <a:r>
                <a:rPr lang="en-US" altLang="zh-CN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/</a:t>
              </a:r>
              <a:r>
                <a:rPr lang="zh-CN" altLang="en-US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决定了是个什么花色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40654AD-5F35-4949-BF2A-726485362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56" y="1167807"/>
            <a:ext cx="5547288" cy="5492109"/>
          </a:xfrm>
          <a:prstGeom prst="rect">
            <a:avLst/>
          </a:prstGeom>
        </p:spPr>
      </p:pic>
      <p:sp>
        <p:nvSpPr>
          <p:cNvPr id="34" name="Freeform 6">
            <a:extLst>
              <a:ext uri="{FF2B5EF4-FFF2-40B4-BE49-F238E27FC236}">
                <a16:creationId xmlns:a16="http://schemas.microsoft.com/office/drawing/2014/main" id="{40C2A49C-6269-4CCB-8798-292AD4C9D959}"/>
              </a:ext>
            </a:extLst>
          </p:cNvPr>
          <p:cNvSpPr/>
          <p:nvPr/>
        </p:nvSpPr>
        <p:spPr bwMode="auto">
          <a:xfrm>
            <a:off x="9817727" y="2808350"/>
            <a:ext cx="1170613" cy="1503032"/>
          </a:xfrm>
          <a:custGeom>
            <a:avLst/>
            <a:gdLst>
              <a:gd name="T0" fmla="*/ 0 w 680"/>
              <a:gd name="T1" fmla="*/ 0 h 868"/>
              <a:gd name="T2" fmla="*/ 680 w 680"/>
              <a:gd name="T3" fmla="*/ 868 h 868"/>
            </a:gdLst>
            <a:ahLst/>
            <a:cxnLst>
              <a:cxn ang="0">
                <a:pos x="223" y="0"/>
              </a:cxn>
              <a:cxn ang="0">
                <a:pos x="223" y="0"/>
              </a:cxn>
              <a:cxn ang="0">
                <a:pos x="216" y="73"/>
              </a:cxn>
              <a:cxn ang="0">
                <a:pos x="203" y="146"/>
              </a:cxn>
              <a:cxn ang="0">
                <a:pos x="183" y="217"/>
              </a:cxn>
              <a:cxn ang="0">
                <a:pos x="160" y="287"/>
              </a:cxn>
              <a:cxn ang="0">
                <a:pos x="130" y="357"/>
              </a:cxn>
              <a:cxn ang="0">
                <a:pos x="90" y="420"/>
              </a:cxn>
              <a:cxn ang="0">
                <a:pos x="50" y="484"/>
              </a:cxn>
              <a:cxn ang="0">
                <a:pos x="0" y="544"/>
              </a:cxn>
              <a:cxn ang="0">
                <a:pos x="320" y="868"/>
              </a:cxn>
              <a:cxn ang="0">
                <a:pos x="320" y="868"/>
              </a:cxn>
              <a:cxn ang="0">
                <a:pos x="363" y="821"/>
              </a:cxn>
              <a:cxn ang="0">
                <a:pos x="400" y="771"/>
              </a:cxn>
              <a:cxn ang="0">
                <a:pos x="436" y="724"/>
              </a:cxn>
              <a:cxn ang="0">
                <a:pos x="470" y="671"/>
              </a:cxn>
              <a:cxn ang="0">
                <a:pos x="500" y="621"/>
              </a:cxn>
              <a:cxn ang="0">
                <a:pos x="530" y="567"/>
              </a:cxn>
              <a:cxn ang="0">
                <a:pos x="557" y="514"/>
              </a:cxn>
              <a:cxn ang="0">
                <a:pos x="580" y="460"/>
              </a:cxn>
              <a:cxn ang="0">
                <a:pos x="600" y="404"/>
              </a:cxn>
              <a:cxn ang="0">
                <a:pos x="620" y="347"/>
              </a:cxn>
              <a:cxn ang="0">
                <a:pos x="637" y="290"/>
              </a:cxn>
              <a:cxn ang="0">
                <a:pos x="650" y="233"/>
              </a:cxn>
              <a:cxn ang="0">
                <a:pos x="660" y="177"/>
              </a:cxn>
              <a:cxn ang="0">
                <a:pos x="670" y="116"/>
              </a:cxn>
              <a:cxn ang="0">
                <a:pos x="677" y="60"/>
              </a:cxn>
              <a:cxn ang="0">
                <a:pos x="680" y="0"/>
              </a:cxn>
              <a:cxn ang="0">
                <a:pos x="223" y="0"/>
              </a:cxn>
            </a:cxnLst>
            <a:rect l="T0" t="T1" r="T2" b="T3"/>
            <a:pathLst>
              <a:path w="680" h="868">
                <a:moveTo>
                  <a:pt x="223" y="0"/>
                </a:moveTo>
                <a:lnTo>
                  <a:pt x="223" y="0"/>
                </a:lnTo>
                <a:lnTo>
                  <a:pt x="216" y="73"/>
                </a:lnTo>
                <a:lnTo>
                  <a:pt x="203" y="146"/>
                </a:lnTo>
                <a:lnTo>
                  <a:pt x="183" y="217"/>
                </a:lnTo>
                <a:lnTo>
                  <a:pt x="160" y="287"/>
                </a:lnTo>
                <a:lnTo>
                  <a:pt x="130" y="357"/>
                </a:lnTo>
                <a:lnTo>
                  <a:pt x="90" y="420"/>
                </a:lnTo>
                <a:lnTo>
                  <a:pt x="50" y="484"/>
                </a:lnTo>
                <a:lnTo>
                  <a:pt x="0" y="544"/>
                </a:lnTo>
                <a:lnTo>
                  <a:pt x="320" y="868"/>
                </a:lnTo>
                <a:lnTo>
                  <a:pt x="363" y="821"/>
                </a:lnTo>
                <a:lnTo>
                  <a:pt x="400" y="771"/>
                </a:lnTo>
                <a:lnTo>
                  <a:pt x="436" y="724"/>
                </a:lnTo>
                <a:lnTo>
                  <a:pt x="470" y="671"/>
                </a:lnTo>
                <a:lnTo>
                  <a:pt x="500" y="621"/>
                </a:lnTo>
                <a:lnTo>
                  <a:pt x="530" y="567"/>
                </a:lnTo>
                <a:lnTo>
                  <a:pt x="557" y="514"/>
                </a:lnTo>
                <a:lnTo>
                  <a:pt x="580" y="460"/>
                </a:lnTo>
                <a:lnTo>
                  <a:pt x="600" y="404"/>
                </a:lnTo>
                <a:lnTo>
                  <a:pt x="620" y="347"/>
                </a:lnTo>
                <a:lnTo>
                  <a:pt x="637" y="290"/>
                </a:lnTo>
                <a:lnTo>
                  <a:pt x="650" y="233"/>
                </a:lnTo>
                <a:lnTo>
                  <a:pt x="660" y="177"/>
                </a:lnTo>
                <a:lnTo>
                  <a:pt x="670" y="116"/>
                </a:lnTo>
                <a:lnTo>
                  <a:pt x="677" y="60"/>
                </a:lnTo>
                <a:lnTo>
                  <a:pt x="680" y="0"/>
                </a:lnTo>
                <a:lnTo>
                  <a:pt x="223" y="0"/>
                </a:lnTo>
                <a:close/>
              </a:path>
            </a:pathLst>
          </a:custGeom>
          <a:solidFill>
            <a:srgbClr val="B0A68E"/>
          </a:solidFill>
          <a:ln w="25400">
            <a:noFill/>
            <a:prstDash val="sysDot"/>
            <a:rou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36" name="Text Box 22">
            <a:extLst>
              <a:ext uri="{FF2B5EF4-FFF2-40B4-BE49-F238E27FC236}">
                <a16:creationId xmlns:a16="http://schemas.microsoft.com/office/drawing/2014/main" id="{80467BF9-96D3-4C68-91E3-244D75060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7543" y="3190534"/>
            <a:ext cx="1011815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乒乓球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熊猫</a:t>
            </a:r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BA977DD5-9184-4D68-820C-23F66A189021}"/>
              </a:ext>
            </a:extLst>
          </p:cNvPr>
          <p:cNvSpPr/>
          <p:nvPr/>
        </p:nvSpPr>
        <p:spPr bwMode="auto">
          <a:xfrm>
            <a:off x="1203660" y="4222113"/>
            <a:ext cx="1172335" cy="1503032"/>
          </a:xfrm>
          <a:custGeom>
            <a:avLst/>
            <a:gdLst>
              <a:gd name="T0" fmla="*/ 0 w 681"/>
              <a:gd name="T1" fmla="*/ 0 h 868"/>
              <a:gd name="T2" fmla="*/ 681 w 681"/>
              <a:gd name="T3" fmla="*/ 868 h 868"/>
            </a:gdLst>
            <a:ahLst/>
            <a:cxnLst>
              <a:cxn ang="0">
                <a:pos x="454" y="0"/>
              </a:cxn>
              <a:cxn ang="0">
                <a:pos x="0" y="0"/>
              </a:cxn>
              <a:cxn ang="0">
                <a:pos x="0" y="0"/>
              </a:cxn>
              <a:cxn ang="0">
                <a:pos x="3" y="60"/>
              </a:cxn>
              <a:cxn ang="0">
                <a:pos x="10" y="116"/>
              </a:cxn>
              <a:cxn ang="0">
                <a:pos x="20" y="177"/>
              </a:cxn>
              <a:cxn ang="0">
                <a:pos x="30" y="233"/>
              </a:cxn>
              <a:cxn ang="0">
                <a:pos x="43" y="290"/>
              </a:cxn>
              <a:cxn ang="0">
                <a:pos x="60" y="347"/>
              </a:cxn>
              <a:cxn ang="0">
                <a:pos x="80" y="404"/>
              </a:cxn>
              <a:cxn ang="0">
                <a:pos x="100" y="460"/>
              </a:cxn>
              <a:cxn ang="0">
                <a:pos x="123" y="514"/>
              </a:cxn>
              <a:cxn ang="0">
                <a:pos x="150" y="567"/>
              </a:cxn>
              <a:cxn ang="0">
                <a:pos x="177" y="621"/>
              </a:cxn>
              <a:cxn ang="0">
                <a:pos x="210" y="671"/>
              </a:cxn>
              <a:cxn ang="0">
                <a:pos x="244" y="724"/>
              </a:cxn>
              <a:cxn ang="0">
                <a:pos x="280" y="771"/>
              </a:cxn>
              <a:cxn ang="0">
                <a:pos x="317" y="821"/>
              </a:cxn>
              <a:cxn ang="0">
                <a:pos x="360" y="868"/>
              </a:cxn>
              <a:cxn ang="0">
                <a:pos x="681" y="544"/>
              </a:cxn>
              <a:cxn ang="0">
                <a:pos x="681" y="544"/>
              </a:cxn>
              <a:cxn ang="0">
                <a:pos x="630" y="484"/>
              </a:cxn>
              <a:cxn ang="0">
                <a:pos x="587" y="420"/>
              </a:cxn>
              <a:cxn ang="0">
                <a:pos x="550" y="357"/>
              </a:cxn>
              <a:cxn ang="0">
                <a:pos x="520" y="287"/>
              </a:cxn>
              <a:cxn ang="0">
                <a:pos x="494" y="217"/>
              </a:cxn>
              <a:cxn ang="0">
                <a:pos x="477" y="146"/>
              </a:cxn>
              <a:cxn ang="0">
                <a:pos x="464" y="73"/>
              </a:cxn>
              <a:cxn ang="0">
                <a:pos x="454" y="0"/>
              </a:cxn>
              <a:cxn ang="0">
                <a:pos x="454" y="0"/>
              </a:cxn>
            </a:cxnLst>
            <a:rect l="T0" t="T1" r="T2" b="T3"/>
            <a:pathLst>
              <a:path w="681" h="868">
                <a:moveTo>
                  <a:pt x="454" y="0"/>
                </a:moveTo>
                <a:lnTo>
                  <a:pt x="0" y="0"/>
                </a:lnTo>
                <a:lnTo>
                  <a:pt x="3" y="60"/>
                </a:lnTo>
                <a:lnTo>
                  <a:pt x="10" y="116"/>
                </a:lnTo>
                <a:lnTo>
                  <a:pt x="20" y="177"/>
                </a:lnTo>
                <a:lnTo>
                  <a:pt x="30" y="233"/>
                </a:lnTo>
                <a:lnTo>
                  <a:pt x="43" y="290"/>
                </a:lnTo>
                <a:lnTo>
                  <a:pt x="60" y="347"/>
                </a:lnTo>
                <a:lnTo>
                  <a:pt x="80" y="404"/>
                </a:lnTo>
                <a:lnTo>
                  <a:pt x="100" y="460"/>
                </a:lnTo>
                <a:lnTo>
                  <a:pt x="123" y="514"/>
                </a:lnTo>
                <a:lnTo>
                  <a:pt x="150" y="567"/>
                </a:lnTo>
                <a:lnTo>
                  <a:pt x="177" y="621"/>
                </a:lnTo>
                <a:lnTo>
                  <a:pt x="210" y="671"/>
                </a:lnTo>
                <a:lnTo>
                  <a:pt x="244" y="724"/>
                </a:lnTo>
                <a:lnTo>
                  <a:pt x="280" y="771"/>
                </a:lnTo>
                <a:lnTo>
                  <a:pt x="317" y="821"/>
                </a:lnTo>
                <a:lnTo>
                  <a:pt x="360" y="868"/>
                </a:lnTo>
                <a:lnTo>
                  <a:pt x="681" y="544"/>
                </a:lnTo>
                <a:lnTo>
                  <a:pt x="630" y="484"/>
                </a:lnTo>
                <a:lnTo>
                  <a:pt x="587" y="420"/>
                </a:lnTo>
                <a:lnTo>
                  <a:pt x="550" y="357"/>
                </a:lnTo>
                <a:lnTo>
                  <a:pt x="520" y="287"/>
                </a:lnTo>
                <a:lnTo>
                  <a:pt x="494" y="217"/>
                </a:lnTo>
                <a:lnTo>
                  <a:pt x="477" y="146"/>
                </a:lnTo>
                <a:lnTo>
                  <a:pt x="464" y="73"/>
                </a:lnTo>
                <a:lnTo>
                  <a:pt x="454" y="0"/>
                </a:lnTo>
                <a:close/>
              </a:path>
            </a:pathLst>
          </a:custGeom>
          <a:solidFill>
            <a:srgbClr val="D6CFBF"/>
          </a:solidFill>
          <a:ln w="25400" cap="rnd" cmpd="sng">
            <a:noFill/>
            <a:prstDash val="sysDot"/>
            <a:rou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719654AC-2FD6-4AC6-988F-1B91550FA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235" y="4627682"/>
            <a:ext cx="1011815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哈密瓜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斑马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338830E-9A7F-4262-8C65-4198039CCF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76525" y="4405570"/>
            <a:ext cx="2254072" cy="245243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EAE4016-3A54-451B-9975-144F4813F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3" y="1530390"/>
            <a:ext cx="1918240" cy="1089486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CAA8372-E6E7-4697-9FA1-A9E932C2BB82}"/>
              </a:ext>
            </a:extLst>
          </p:cNvPr>
          <p:cNvSpPr/>
          <p:nvPr/>
        </p:nvSpPr>
        <p:spPr>
          <a:xfrm>
            <a:off x="3690603" y="2524416"/>
            <a:ext cx="4810793" cy="2976114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</a:rPr>
              <a:t>我是斑马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E992017-DB0A-4E14-839C-9FC06F2677B1}"/>
              </a:ext>
            </a:extLst>
          </p:cNvPr>
          <p:cNvSpPr/>
          <p:nvPr/>
        </p:nvSpPr>
        <p:spPr>
          <a:xfrm>
            <a:off x="5595117" y="1506776"/>
            <a:ext cx="1001763" cy="101764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我是熊猫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6" grpId="0"/>
          <p:bldP spid="39" grpId="0" animBg="1"/>
          <p:bldP spid="40" grpId="0"/>
          <p:bldP spid="3" grpId="0" animBg="1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6" grpId="0"/>
          <p:bldP spid="39" grpId="0" animBg="1"/>
          <p:bldP spid="40" grpId="0"/>
          <p:bldP spid="3" grpId="0" animBg="1"/>
          <p:bldP spid="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1" y="0"/>
            <a:ext cx="6096000" cy="3429000"/>
          </a:xfrm>
          <a:prstGeom prst="rect">
            <a:avLst/>
          </a:prstGeom>
          <a:solidFill>
            <a:srgbClr val="B0A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矩形 252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D6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/>
          <p:cNvSpPr/>
          <p:nvPr/>
        </p:nvSpPr>
        <p:spPr>
          <a:xfrm>
            <a:off x="-2" y="3429000"/>
            <a:ext cx="6096000" cy="3429000"/>
          </a:xfrm>
          <a:prstGeom prst="rect">
            <a:avLst/>
          </a:prstGeom>
          <a:solidFill>
            <a:srgbClr val="D6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矩形 277"/>
          <p:cNvSpPr/>
          <p:nvPr/>
        </p:nvSpPr>
        <p:spPr>
          <a:xfrm>
            <a:off x="6095998" y="3429000"/>
            <a:ext cx="6096000" cy="3429000"/>
          </a:xfrm>
          <a:prstGeom prst="rect">
            <a:avLst/>
          </a:prstGeom>
          <a:solidFill>
            <a:srgbClr val="B0A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717362" y="2064433"/>
            <a:ext cx="2757268" cy="27291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9" name="图片 278"/>
          <p:cNvPicPr>
            <a:picLocks noChangeAspect="1"/>
          </p:cNvPicPr>
          <p:nvPr/>
        </p:nvPicPr>
        <p:blipFill rotWithShape="1">
          <a:blip r:embed="rId3"/>
          <a:srcRect l="8493" b="19086"/>
          <a:stretch>
            <a:fillRect/>
          </a:stretch>
        </p:blipFill>
        <p:spPr>
          <a:xfrm>
            <a:off x="4853353" y="3429001"/>
            <a:ext cx="2461847" cy="91088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06679" y="2560885"/>
            <a:ext cx="2171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96371" y="521333"/>
            <a:ext cx="4168723" cy="2044800"/>
            <a:chOff x="963636" y="521333"/>
            <a:chExt cx="4168723" cy="2044800"/>
          </a:xfrm>
        </p:grpSpPr>
        <p:sp>
          <p:nvSpPr>
            <p:cNvPr id="17" name="文本框 16"/>
            <p:cNvSpPr txBox="1"/>
            <p:nvPr/>
          </p:nvSpPr>
          <p:spPr>
            <a:xfrm>
              <a:off x="963637" y="1714500"/>
              <a:ext cx="41687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单色印刷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180493" y="521333"/>
              <a:ext cx="24337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01</a:t>
              </a:r>
              <a:endPara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63636" y="2227579"/>
              <a:ext cx="36319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说起黑白的动物，你会想到什么？</a:t>
              </a:r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7502086" y="511500"/>
            <a:ext cx="4168723" cy="2044800"/>
            <a:chOff x="963636" y="521333"/>
            <a:chExt cx="4168723" cy="2044800"/>
          </a:xfrm>
        </p:grpSpPr>
        <p:sp>
          <p:nvSpPr>
            <p:cNvPr id="281" name="文本框 280"/>
            <p:cNvSpPr txBox="1"/>
            <p:nvPr/>
          </p:nvSpPr>
          <p:spPr>
            <a:xfrm>
              <a:off x="963637" y="1714500"/>
              <a:ext cx="41687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胚胎问题</a:t>
              </a:r>
            </a:p>
          </p:txBody>
        </p:sp>
        <p:sp>
          <p:nvSpPr>
            <p:cNvPr id="282" name="文本框 281"/>
            <p:cNvSpPr txBox="1"/>
            <p:nvPr/>
          </p:nvSpPr>
          <p:spPr>
            <a:xfrm>
              <a:off x="2180493" y="521333"/>
              <a:ext cx="24337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02</a:t>
              </a:r>
              <a:endPara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83" name="矩形 282"/>
            <p:cNvSpPr/>
            <p:nvPr/>
          </p:nvSpPr>
          <p:spPr>
            <a:xfrm>
              <a:off x="963636" y="2227579"/>
              <a:ext cx="36319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单色印刷也没有那么神秘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. 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1132116" y="3942079"/>
            <a:ext cx="4168723" cy="2044800"/>
            <a:chOff x="963636" y="521333"/>
            <a:chExt cx="4168723" cy="2044800"/>
          </a:xfrm>
        </p:grpSpPr>
        <p:sp>
          <p:nvSpPr>
            <p:cNvPr id="289" name="文本框 288"/>
            <p:cNvSpPr txBox="1"/>
            <p:nvPr/>
          </p:nvSpPr>
          <p:spPr>
            <a:xfrm>
              <a:off x="963637" y="1714500"/>
              <a:ext cx="41687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择偶标准</a:t>
              </a:r>
            </a:p>
          </p:txBody>
        </p:sp>
        <p:sp>
          <p:nvSpPr>
            <p:cNvPr id="290" name="文本框 289"/>
            <p:cNvSpPr txBox="1"/>
            <p:nvPr/>
          </p:nvSpPr>
          <p:spPr>
            <a:xfrm>
              <a:off x="2180493" y="521333"/>
              <a:ext cx="24337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03</a:t>
              </a:r>
              <a:endPara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91" name="矩形 290"/>
            <p:cNvSpPr/>
            <p:nvPr/>
          </p:nvSpPr>
          <p:spPr>
            <a:xfrm>
              <a:off x="963636" y="2227579"/>
              <a:ext cx="36319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你将来想要一个什么样的孩子？</a:t>
              </a:r>
            </a:p>
          </p:txBody>
        </p:sp>
      </p:grpSp>
      <p:grpSp>
        <p:nvGrpSpPr>
          <p:cNvPr id="292" name="组合 291"/>
          <p:cNvGrpSpPr/>
          <p:nvPr/>
        </p:nvGrpSpPr>
        <p:grpSpPr>
          <a:xfrm>
            <a:off x="7492363" y="3842702"/>
            <a:ext cx="4168723" cy="2044800"/>
            <a:chOff x="963636" y="521333"/>
            <a:chExt cx="4168723" cy="2044800"/>
          </a:xfrm>
        </p:grpSpPr>
        <p:sp>
          <p:nvSpPr>
            <p:cNvPr id="293" name="文本框 292"/>
            <p:cNvSpPr txBox="1"/>
            <p:nvPr/>
          </p:nvSpPr>
          <p:spPr>
            <a:xfrm>
              <a:off x="963637" y="1714500"/>
              <a:ext cx="41687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长生不老</a:t>
              </a:r>
            </a:p>
          </p:txBody>
        </p:sp>
        <p:sp>
          <p:nvSpPr>
            <p:cNvPr id="294" name="文本框 293"/>
            <p:cNvSpPr txBox="1"/>
            <p:nvPr/>
          </p:nvSpPr>
          <p:spPr>
            <a:xfrm>
              <a:off x="2180493" y="521333"/>
              <a:ext cx="24337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04</a:t>
              </a:r>
              <a:endPara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95" name="矩形 294"/>
            <p:cNvSpPr/>
            <p:nvPr/>
          </p:nvSpPr>
          <p:spPr>
            <a:xfrm>
              <a:off x="963636" y="2227579"/>
              <a:ext cx="36319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长生不好说，不老的方法却有很多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078"/>
            <a:ext cx="4375052" cy="674874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61213" y="3065461"/>
            <a:ext cx="65418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7800" dirty="0">
                <a:solidFill>
                  <a:prstClr val="black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【PART.03】</a:t>
            </a:r>
            <a:endParaRPr lang="zh-CN" altLang="en-US" sz="7800" dirty="0">
              <a:solidFill>
                <a:prstClr val="black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75224" y="4987177"/>
            <a:ext cx="53501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prstClr val="black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你将来想要一个什么样的孩子？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30296" y="4217736"/>
            <a:ext cx="5324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prstClr val="black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择偶标准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42"/>
          <p:cNvSpPr>
            <a:spLocks noChangeArrowheads="1"/>
          </p:cNvSpPr>
          <p:nvPr/>
        </p:nvSpPr>
        <p:spPr bwMode="auto">
          <a:xfrm>
            <a:off x="1109038" y="3424394"/>
            <a:ext cx="2679700" cy="2311400"/>
          </a:xfrm>
          <a:prstGeom prst="hexagon">
            <a:avLst>
              <a:gd name="adj" fmla="val 24996"/>
              <a:gd name="vf" fmla="val 115470"/>
            </a:avLst>
          </a:prstGeom>
          <a:solidFill>
            <a:srgbClr val="D6CFBF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3" name="六边形 13"/>
          <p:cNvSpPr>
            <a:spLocks noChangeArrowheads="1"/>
          </p:cNvSpPr>
          <p:nvPr/>
        </p:nvSpPr>
        <p:spPr bwMode="auto">
          <a:xfrm>
            <a:off x="3454305" y="2023160"/>
            <a:ext cx="2681817" cy="2311400"/>
          </a:xfrm>
          <a:prstGeom prst="hexagon">
            <a:avLst>
              <a:gd name="adj" fmla="val 24994"/>
              <a:gd name="vf" fmla="val 115470"/>
            </a:avLst>
          </a:prstGeom>
          <a:solidFill>
            <a:srgbClr val="B0A68E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六边形 14"/>
          <p:cNvSpPr>
            <a:spLocks noChangeArrowheads="1"/>
          </p:cNvSpPr>
          <p:nvPr/>
        </p:nvSpPr>
        <p:spPr bwMode="auto">
          <a:xfrm>
            <a:off x="5863072" y="3434976"/>
            <a:ext cx="2681817" cy="2311400"/>
          </a:xfrm>
          <a:prstGeom prst="hexagon">
            <a:avLst>
              <a:gd name="adj" fmla="val 24994"/>
              <a:gd name="vf" fmla="val 115470"/>
            </a:avLst>
          </a:prstGeom>
          <a:solidFill>
            <a:srgbClr val="D6CFBF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5" name="六边形 15"/>
          <p:cNvSpPr>
            <a:spLocks noChangeArrowheads="1"/>
          </p:cNvSpPr>
          <p:nvPr/>
        </p:nvSpPr>
        <p:spPr bwMode="auto">
          <a:xfrm>
            <a:off x="8221038" y="2012576"/>
            <a:ext cx="2679700" cy="2311400"/>
          </a:xfrm>
          <a:prstGeom prst="hexagon">
            <a:avLst>
              <a:gd name="adj" fmla="val 24996"/>
              <a:gd name="vf" fmla="val 115470"/>
            </a:avLst>
          </a:prstGeom>
          <a:solidFill>
            <a:srgbClr val="B0A68E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六边形 16"/>
          <p:cNvSpPr>
            <a:spLocks noChangeArrowheads="1"/>
          </p:cNvSpPr>
          <p:nvPr/>
        </p:nvSpPr>
        <p:spPr bwMode="auto">
          <a:xfrm>
            <a:off x="1987455" y="2738594"/>
            <a:ext cx="620183" cy="535516"/>
          </a:xfrm>
          <a:prstGeom prst="hexagon">
            <a:avLst>
              <a:gd name="adj" fmla="val 24996"/>
              <a:gd name="vf" fmla="val 115470"/>
            </a:avLst>
          </a:prstGeom>
          <a:solidFill>
            <a:srgbClr val="D6CFBF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7" name="六边形 17"/>
          <p:cNvSpPr>
            <a:spLocks noChangeArrowheads="1"/>
          </p:cNvSpPr>
          <p:nvPr/>
        </p:nvSpPr>
        <p:spPr bwMode="auto">
          <a:xfrm>
            <a:off x="3875522" y="4541994"/>
            <a:ext cx="620183" cy="535516"/>
          </a:xfrm>
          <a:prstGeom prst="hexagon">
            <a:avLst>
              <a:gd name="adj" fmla="val 24996"/>
              <a:gd name="vf" fmla="val 115470"/>
            </a:avLst>
          </a:prstGeom>
          <a:solidFill>
            <a:srgbClr val="D6CFBF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8" name="六边形 18"/>
          <p:cNvSpPr>
            <a:spLocks noChangeArrowheads="1"/>
          </p:cNvSpPr>
          <p:nvPr/>
        </p:nvSpPr>
        <p:spPr bwMode="auto">
          <a:xfrm>
            <a:off x="5238655" y="4652061"/>
            <a:ext cx="620183" cy="535516"/>
          </a:xfrm>
          <a:prstGeom prst="hexagon">
            <a:avLst>
              <a:gd name="adj" fmla="val 24996"/>
              <a:gd name="vf" fmla="val 115470"/>
            </a:avLst>
          </a:prstGeom>
          <a:solidFill>
            <a:srgbClr val="D6CFBF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9" name="六边形 19"/>
          <p:cNvSpPr>
            <a:spLocks noChangeArrowheads="1"/>
          </p:cNvSpPr>
          <p:nvPr/>
        </p:nvSpPr>
        <p:spPr bwMode="auto">
          <a:xfrm>
            <a:off x="7050522" y="2791511"/>
            <a:ext cx="402167" cy="345017"/>
          </a:xfrm>
          <a:prstGeom prst="hexagon">
            <a:avLst>
              <a:gd name="adj" fmla="val 25029"/>
              <a:gd name="vf" fmla="val 115470"/>
            </a:avLst>
          </a:prstGeom>
          <a:solidFill>
            <a:srgbClr val="D6CFBF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10" name="六边形 20"/>
          <p:cNvSpPr>
            <a:spLocks noChangeArrowheads="1"/>
          </p:cNvSpPr>
          <p:nvPr/>
        </p:nvSpPr>
        <p:spPr bwMode="auto">
          <a:xfrm>
            <a:off x="6153055" y="2586194"/>
            <a:ext cx="590549" cy="510116"/>
          </a:xfrm>
          <a:prstGeom prst="hexagon">
            <a:avLst>
              <a:gd name="adj" fmla="val 24992"/>
              <a:gd name="vf" fmla="val 115470"/>
            </a:avLst>
          </a:prstGeom>
          <a:solidFill>
            <a:srgbClr val="B0A68E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11" name="六边形 21"/>
          <p:cNvSpPr>
            <a:spLocks noChangeArrowheads="1"/>
          </p:cNvSpPr>
          <p:nvPr/>
        </p:nvSpPr>
        <p:spPr bwMode="auto">
          <a:xfrm>
            <a:off x="3526272" y="2205194"/>
            <a:ext cx="243417" cy="209549"/>
          </a:xfrm>
          <a:prstGeom prst="hexagon">
            <a:avLst>
              <a:gd name="adj" fmla="val 24905"/>
              <a:gd name="vf" fmla="val 115470"/>
            </a:avLst>
          </a:prstGeom>
          <a:solidFill>
            <a:srgbClr val="B0A68E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12" name="六边形 22"/>
          <p:cNvSpPr>
            <a:spLocks noChangeArrowheads="1"/>
          </p:cNvSpPr>
          <p:nvPr/>
        </p:nvSpPr>
        <p:spPr bwMode="auto">
          <a:xfrm>
            <a:off x="4984656" y="4537760"/>
            <a:ext cx="273049" cy="237067"/>
          </a:xfrm>
          <a:prstGeom prst="hexagon">
            <a:avLst>
              <a:gd name="adj" fmla="val 25035"/>
              <a:gd name="vf" fmla="val 115470"/>
            </a:avLst>
          </a:prstGeom>
          <a:solidFill>
            <a:srgbClr val="D6CFBF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13" name="六边形 23"/>
          <p:cNvSpPr>
            <a:spLocks noChangeArrowheads="1"/>
          </p:cNvSpPr>
          <p:nvPr/>
        </p:nvSpPr>
        <p:spPr bwMode="auto">
          <a:xfrm>
            <a:off x="6724555" y="3096310"/>
            <a:ext cx="285749" cy="245533"/>
          </a:xfrm>
          <a:prstGeom prst="hexagon">
            <a:avLst>
              <a:gd name="adj" fmla="val 25032"/>
              <a:gd name="vf" fmla="val 115470"/>
            </a:avLst>
          </a:prstGeom>
          <a:solidFill>
            <a:srgbClr val="D6CFBF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14" name="六边形 24"/>
          <p:cNvSpPr>
            <a:spLocks noChangeArrowheads="1"/>
          </p:cNvSpPr>
          <p:nvPr/>
        </p:nvSpPr>
        <p:spPr bwMode="auto">
          <a:xfrm>
            <a:off x="3111405" y="2450728"/>
            <a:ext cx="478367" cy="410633"/>
          </a:xfrm>
          <a:prstGeom prst="hexagon">
            <a:avLst>
              <a:gd name="adj" fmla="val 24998"/>
              <a:gd name="vf" fmla="val 115470"/>
            </a:avLst>
          </a:prstGeom>
          <a:solidFill>
            <a:srgbClr val="B0A68E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15" name="六边形 25"/>
          <p:cNvSpPr>
            <a:spLocks noChangeArrowheads="1"/>
          </p:cNvSpPr>
          <p:nvPr/>
        </p:nvSpPr>
        <p:spPr bwMode="auto">
          <a:xfrm>
            <a:off x="8610504" y="4465794"/>
            <a:ext cx="592667" cy="510116"/>
          </a:xfrm>
          <a:prstGeom prst="hexagon">
            <a:avLst>
              <a:gd name="adj" fmla="val 24979"/>
              <a:gd name="vf" fmla="val 115470"/>
            </a:avLst>
          </a:prstGeom>
          <a:solidFill>
            <a:srgbClr val="B0A68E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16" name="六边形 26"/>
          <p:cNvSpPr>
            <a:spLocks noChangeArrowheads="1"/>
          </p:cNvSpPr>
          <p:nvPr/>
        </p:nvSpPr>
        <p:spPr bwMode="auto">
          <a:xfrm>
            <a:off x="9336522" y="4408644"/>
            <a:ext cx="427567" cy="368300"/>
          </a:xfrm>
          <a:prstGeom prst="hexagon">
            <a:avLst>
              <a:gd name="adj" fmla="val 24997"/>
              <a:gd name="vf" fmla="val 115470"/>
            </a:avLst>
          </a:prstGeom>
          <a:solidFill>
            <a:srgbClr val="B0A68E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17" name="六边形 27"/>
          <p:cNvSpPr>
            <a:spLocks noChangeArrowheads="1"/>
          </p:cNvSpPr>
          <p:nvPr/>
        </p:nvSpPr>
        <p:spPr bwMode="auto">
          <a:xfrm>
            <a:off x="9211638" y="4855261"/>
            <a:ext cx="283633" cy="245533"/>
          </a:xfrm>
          <a:prstGeom prst="hexagon">
            <a:avLst>
              <a:gd name="adj" fmla="val 24997"/>
              <a:gd name="vf" fmla="val 115470"/>
            </a:avLst>
          </a:prstGeom>
          <a:solidFill>
            <a:srgbClr val="B0A68E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18" name="六边形 3"/>
          <p:cNvSpPr>
            <a:spLocks noChangeArrowheads="1"/>
          </p:cNvSpPr>
          <p:nvPr/>
        </p:nvSpPr>
        <p:spPr bwMode="auto">
          <a:xfrm>
            <a:off x="2698655" y="2808444"/>
            <a:ext cx="402167" cy="345017"/>
          </a:xfrm>
          <a:prstGeom prst="hexagon">
            <a:avLst>
              <a:gd name="adj" fmla="val 25029"/>
              <a:gd name="vf" fmla="val 115470"/>
            </a:avLst>
          </a:prstGeom>
          <a:solidFill>
            <a:srgbClr val="D6CFBF"/>
          </a:solid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19" name="TextBox 1"/>
          <p:cNvSpPr>
            <a:spLocks noChangeArrowheads="1"/>
          </p:cNvSpPr>
          <p:nvPr/>
        </p:nvSpPr>
        <p:spPr bwMode="auto">
          <a:xfrm>
            <a:off x="1610689" y="4853908"/>
            <a:ext cx="1655233" cy="461665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外貌</a:t>
            </a:r>
          </a:p>
        </p:txBody>
      </p:sp>
      <p:sp>
        <p:nvSpPr>
          <p:cNvPr id="28" name="TextBox 1"/>
          <p:cNvSpPr>
            <a:spLocks noChangeArrowheads="1"/>
          </p:cNvSpPr>
          <p:nvPr/>
        </p:nvSpPr>
        <p:spPr bwMode="auto">
          <a:xfrm>
            <a:off x="4006718" y="3425148"/>
            <a:ext cx="1655233" cy="461665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性格</a:t>
            </a:r>
          </a:p>
        </p:txBody>
      </p:sp>
      <p:sp>
        <p:nvSpPr>
          <p:cNvPr id="29" name="TextBox 1"/>
          <p:cNvSpPr>
            <a:spLocks noChangeArrowheads="1"/>
          </p:cNvSpPr>
          <p:nvPr/>
        </p:nvSpPr>
        <p:spPr bwMode="auto">
          <a:xfrm>
            <a:off x="6387985" y="4853908"/>
            <a:ext cx="1655233" cy="461665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原生家庭</a:t>
            </a:r>
          </a:p>
        </p:txBody>
      </p:sp>
      <p:sp>
        <p:nvSpPr>
          <p:cNvPr id="30" name="TextBox 1"/>
          <p:cNvSpPr>
            <a:spLocks noChangeArrowheads="1"/>
          </p:cNvSpPr>
          <p:nvPr/>
        </p:nvSpPr>
        <p:spPr bwMode="auto">
          <a:xfrm>
            <a:off x="8769252" y="3425148"/>
            <a:ext cx="1655233" cy="461665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后天技能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37" name="矩形 36"/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3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3376020" y="309754"/>
              <a:ext cx="566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伴侣</a:t>
              </a:r>
              <a:r>
                <a:rPr lang="en-US" altLang="zh-CN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/</a:t>
              </a:r>
              <a:r>
                <a:rPr lang="zh-CN" altLang="en-US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你的择偶标准是什么</a:t>
              </a: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192" y="3616080"/>
            <a:ext cx="1228319" cy="122831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621" y="3629749"/>
            <a:ext cx="1024836" cy="120097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5365" y="2234208"/>
            <a:ext cx="1820512" cy="113994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285" y="2271196"/>
            <a:ext cx="1418412" cy="1124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376020" y="309754"/>
              <a:ext cx="566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男生视角</a:t>
              </a:r>
              <a:r>
                <a:rPr lang="en-US" altLang="zh-CN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/</a:t>
              </a:r>
              <a:r>
                <a:rPr lang="zh-CN" altLang="en-US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和你一样嘛？</a:t>
              </a:r>
            </a:p>
          </p:txBody>
        </p:sp>
      </p:grpSp>
      <p:grpSp>
        <p:nvGrpSpPr>
          <p:cNvPr id="7" name="组合 4"/>
          <p:cNvGrpSpPr/>
          <p:nvPr/>
        </p:nvGrpSpPr>
        <p:grpSpPr bwMode="auto">
          <a:xfrm>
            <a:off x="1293169" y="1824329"/>
            <a:ext cx="1174750" cy="2916238"/>
            <a:chOff x="0" y="0"/>
            <a:chExt cx="1175658" cy="2917371"/>
          </a:xfrm>
        </p:grpSpPr>
        <p:sp>
          <p:nvSpPr>
            <p:cNvPr id="8" name="矩形 2"/>
            <p:cNvSpPr>
              <a:spLocks noChangeArrowheads="1"/>
            </p:cNvSpPr>
            <p:nvPr/>
          </p:nvSpPr>
          <p:spPr bwMode="auto">
            <a:xfrm>
              <a:off x="420915" y="0"/>
              <a:ext cx="333829" cy="28738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矩形 3"/>
            <p:cNvSpPr>
              <a:spLocks noChangeArrowheads="1"/>
            </p:cNvSpPr>
            <p:nvPr/>
          </p:nvSpPr>
          <p:spPr bwMode="auto">
            <a:xfrm>
              <a:off x="0" y="2830286"/>
              <a:ext cx="1175658" cy="870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0" name="组合 5"/>
          <p:cNvGrpSpPr/>
          <p:nvPr/>
        </p:nvGrpSpPr>
        <p:grpSpPr bwMode="auto">
          <a:xfrm>
            <a:off x="4198294" y="1824329"/>
            <a:ext cx="1176338" cy="2916238"/>
            <a:chOff x="0" y="0"/>
            <a:chExt cx="1175658" cy="2917371"/>
          </a:xfrm>
          <a:solidFill>
            <a:schemeClr val="bg1"/>
          </a:solidFill>
        </p:grpSpPr>
        <p:sp>
          <p:nvSpPr>
            <p:cNvPr id="11" name="矩形 6"/>
            <p:cNvSpPr>
              <a:spLocks noChangeArrowheads="1"/>
            </p:cNvSpPr>
            <p:nvPr/>
          </p:nvSpPr>
          <p:spPr bwMode="auto">
            <a:xfrm>
              <a:off x="420915" y="0"/>
              <a:ext cx="333829" cy="28738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7"/>
            <p:cNvSpPr>
              <a:spLocks noChangeArrowheads="1"/>
            </p:cNvSpPr>
            <p:nvPr/>
          </p:nvSpPr>
          <p:spPr bwMode="auto">
            <a:xfrm>
              <a:off x="0" y="2830286"/>
              <a:ext cx="1175658" cy="870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3" name="组合 8"/>
          <p:cNvGrpSpPr/>
          <p:nvPr/>
        </p:nvGrpSpPr>
        <p:grpSpPr bwMode="auto">
          <a:xfrm>
            <a:off x="6895457" y="1824329"/>
            <a:ext cx="1174750" cy="2916238"/>
            <a:chOff x="0" y="0"/>
            <a:chExt cx="1175658" cy="2917371"/>
          </a:xfrm>
          <a:solidFill>
            <a:schemeClr val="bg1"/>
          </a:solidFill>
        </p:grpSpPr>
        <p:sp>
          <p:nvSpPr>
            <p:cNvPr id="14" name="矩形 9"/>
            <p:cNvSpPr>
              <a:spLocks noChangeArrowheads="1"/>
            </p:cNvSpPr>
            <p:nvPr/>
          </p:nvSpPr>
          <p:spPr bwMode="auto">
            <a:xfrm>
              <a:off x="420915" y="0"/>
              <a:ext cx="333829" cy="28738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" name="矩形 10"/>
            <p:cNvSpPr>
              <a:spLocks noChangeArrowheads="1"/>
            </p:cNvSpPr>
            <p:nvPr/>
          </p:nvSpPr>
          <p:spPr bwMode="auto">
            <a:xfrm>
              <a:off x="0" y="2830286"/>
              <a:ext cx="1175658" cy="870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6" name="组合 11"/>
          <p:cNvGrpSpPr/>
          <p:nvPr/>
        </p:nvGrpSpPr>
        <p:grpSpPr bwMode="auto">
          <a:xfrm>
            <a:off x="9638657" y="1824329"/>
            <a:ext cx="1176337" cy="2916238"/>
            <a:chOff x="0" y="0"/>
            <a:chExt cx="1175658" cy="2917371"/>
          </a:xfrm>
          <a:solidFill>
            <a:schemeClr val="bg1"/>
          </a:solidFill>
        </p:grpSpPr>
        <p:sp>
          <p:nvSpPr>
            <p:cNvPr id="17" name="矩形 12"/>
            <p:cNvSpPr>
              <a:spLocks noChangeArrowheads="1"/>
            </p:cNvSpPr>
            <p:nvPr/>
          </p:nvSpPr>
          <p:spPr bwMode="auto">
            <a:xfrm>
              <a:off x="420915" y="0"/>
              <a:ext cx="333829" cy="28738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矩形 13"/>
            <p:cNvSpPr>
              <a:spLocks noChangeArrowheads="1"/>
            </p:cNvSpPr>
            <p:nvPr/>
          </p:nvSpPr>
          <p:spPr bwMode="auto">
            <a:xfrm>
              <a:off x="0" y="2830286"/>
              <a:ext cx="1175658" cy="870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9" name="圆角矩形 15"/>
          <p:cNvSpPr>
            <a:spLocks noChangeArrowheads="1"/>
          </p:cNvSpPr>
          <p:nvPr/>
        </p:nvSpPr>
        <p:spPr bwMode="auto">
          <a:xfrm>
            <a:off x="1604319" y="2070392"/>
            <a:ext cx="566738" cy="725487"/>
          </a:xfrm>
          <a:prstGeom prst="roundRect">
            <a:avLst>
              <a:gd name="adj" fmla="val 16667"/>
            </a:avLst>
          </a:prstGeom>
          <a:solidFill>
            <a:srgbClr val="B0A68E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圆角矩形 23"/>
          <p:cNvSpPr>
            <a:spLocks noChangeArrowheads="1"/>
          </p:cNvSpPr>
          <p:nvPr/>
        </p:nvSpPr>
        <p:spPr bwMode="auto">
          <a:xfrm>
            <a:off x="4498023" y="3086392"/>
            <a:ext cx="565150" cy="725487"/>
          </a:xfrm>
          <a:prstGeom prst="roundRect">
            <a:avLst>
              <a:gd name="adj" fmla="val 16667"/>
            </a:avLst>
          </a:prstGeom>
          <a:solidFill>
            <a:srgbClr val="B0A68E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圆角矩形 29"/>
          <p:cNvSpPr>
            <a:spLocks noChangeArrowheads="1"/>
          </p:cNvSpPr>
          <p:nvPr/>
        </p:nvSpPr>
        <p:spPr bwMode="auto">
          <a:xfrm>
            <a:off x="7192319" y="3818229"/>
            <a:ext cx="565150" cy="727075"/>
          </a:xfrm>
          <a:prstGeom prst="roundRect">
            <a:avLst>
              <a:gd name="adj" fmla="val 16667"/>
            </a:avLst>
          </a:prstGeom>
          <a:solidFill>
            <a:srgbClr val="B0A68E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圆角矩形 35"/>
          <p:cNvSpPr>
            <a:spLocks noChangeArrowheads="1"/>
          </p:cNvSpPr>
          <p:nvPr/>
        </p:nvSpPr>
        <p:spPr bwMode="auto">
          <a:xfrm>
            <a:off x="9943457" y="2637129"/>
            <a:ext cx="566737" cy="725488"/>
          </a:xfrm>
          <a:prstGeom prst="roundRect">
            <a:avLst>
              <a:gd name="adj" fmla="val 16667"/>
            </a:avLst>
          </a:prstGeom>
          <a:solidFill>
            <a:srgbClr val="B0A68E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文本框 40"/>
          <p:cNvSpPr>
            <a:spLocks noChangeArrowheads="1"/>
          </p:cNvSpPr>
          <p:nvPr/>
        </p:nvSpPr>
        <p:spPr bwMode="auto">
          <a:xfrm>
            <a:off x="2156769" y="2142190"/>
            <a:ext cx="7553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B0A68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微软雅黑" panose="020B0503020204020204" pitchFamily="34" charset="-122"/>
              </a:rPr>
              <a:t>95%</a:t>
            </a:r>
            <a:endParaRPr lang="zh-CN" altLang="en-US" sz="3200" b="1" dirty="0">
              <a:solidFill>
                <a:srgbClr val="B0A68E"/>
              </a:solidFill>
              <a:latin typeface="方正静蕾简体" panose="02000000000000000000" pitchFamily="2" charset="-122"/>
              <a:ea typeface="方正静蕾简体" panose="020000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41"/>
          <p:cNvSpPr>
            <a:spLocks noChangeArrowheads="1"/>
          </p:cNvSpPr>
          <p:nvPr/>
        </p:nvSpPr>
        <p:spPr bwMode="auto">
          <a:xfrm>
            <a:off x="5107932" y="3214899"/>
            <a:ext cx="7537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B0A68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微软雅黑" panose="020B0503020204020204" pitchFamily="34" charset="-122"/>
              </a:rPr>
              <a:t>45%</a:t>
            </a:r>
            <a:endParaRPr lang="zh-CN" altLang="en-US" sz="3200" b="1" dirty="0">
              <a:solidFill>
                <a:srgbClr val="B0A68E"/>
              </a:solidFill>
              <a:latin typeface="方正静蕾简体" panose="02000000000000000000" pitchFamily="2" charset="-122"/>
              <a:ea typeface="方正静蕾简体" panose="020000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42"/>
          <p:cNvSpPr>
            <a:spLocks noChangeArrowheads="1"/>
          </p:cNvSpPr>
          <p:nvPr/>
        </p:nvSpPr>
        <p:spPr bwMode="auto">
          <a:xfrm>
            <a:off x="7805094" y="3937872"/>
            <a:ext cx="6976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B0A68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微软雅黑" panose="020B0503020204020204" pitchFamily="34" charset="-122"/>
              </a:rPr>
              <a:t>21%</a:t>
            </a:r>
            <a:endParaRPr lang="zh-CN" altLang="en-US" sz="3200" b="1" dirty="0">
              <a:solidFill>
                <a:srgbClr val="B0A68E"/>
              </a:solidFill>
              <a:latin typeface="方正静蕾简体" panose="02000000000000000000" pitchFamily="2" charset="-122"/>
              <a:ea typeface="方正静蕾简体" panose="020000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43"/>
          <p:cNvSpPr>
            <a:spLocks noChangeArrowheads="1"/>
          </p:cNvSpPr>
          <p:nvPr/>
        </p:nvSpPr>
        <p:spPr bwMode="auto">
          <a:xfrm>
            <a:off x="10519719" y="2721846"/>
            <a:ext cx="7649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B0A68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微软雅黑" panose="020B0503020204020204" pitchFamily="34" charset="-122"/>
              </a:rPr>
              <a:t>70%</a:t>
            </a:r>
            <a:endParaRPr lang="zh-CN" altLang="en-US" sz="3200" b="1" dirty="0">
              <a:solidFill>
                <a:srgbClr val="B0A68E"/>
              </a:solidFill>
              <a:latin typeface="方正静蕾简体" panose="02000000000000000000" pitchFamily="2" charset="-122"/>
              <a:ea typeface="方正静蕾简体" panose="020000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27" name="文本框 44"/>
          <p:cNvSpPr>
            <a:spLocks noChangeArrowheads="1"/>
          </p:cNvSpPr>
          <p:nvPr/>
        </p:nvSpPr>
        <p:spPr bwMode="auto">
          <a:xfrm>
            <a:off x="1425964" y="4862501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微软雅黑" panose="020B0503020204020204" pitchFamily="34" charset="-122"/>
              </a:rPr>
              <a:t>外貌</a:t>
            </a:r>
          </a:p>
        </p:txBody>
      </p:sp>
      <p:sp>
        <p:nvSpPr>
          <p:cNvPr id="28" name="文本框 45"/>
          <p:cNvSpPr>
            <a:spLocks noChangeArrowheads="1"/>
          </p:cNvSpPr>
          <p:nvPr/>
        </p:nvSpPr>
        <p:spPr bwMode="auto">
          <a:xfrm>
            <a:off x="617367" y="5407317"/>
            <a:ext cx="24627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等同条件下，外貌几乎是男生的必选条件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9" name="文本框 46"/>
          <p:cNvSpPr>
            <a:spLocks noChangeArrowheads="1"/>
          </p:cNvSpPr>
          <p:nvPr/>
        </p:nvSpPr>
        <p:spPr bwMode="auto">
          <a:xfrm>
            <a:off x="4283463" y="4862501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微软雅黑" panose="020B0503020204020204" pitchFamily="34" charset="-122"/>
              </a:rPr>
              <a:t>性格</a:t>
            </a:r>
          </a:p>
        </p:txBody>
      </p:sp>
      <p:sp>
        <p:nvSpPr>
          <p:cNvPr id="30" name="文本框 48"/>
          <p:cNvSpPr>
            <a:spLocks noChangeArrowheads="1"/>
          </p:cNvSpPr>
          <p:nvPr/>
        </p:nvSpPr>
        <p:spPr bwMode="auto">
          <a:xfrm>
            <a:off x="6683466" y="4862501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微软雅黑" panose="020B0503020204020204" pitchFamily="34" charset="-122"/>
              </a:rPr>
              <a:t>原生家庭</a:t>
            </a:r>
          </a:p>
        </p:txBody>
      </p:sp>
      <p:sp>
        <p:nvSpPr>
          <p:cNvPr id="31" name="文本框 50"/>
          <p:cNvSpPr>
            <a:spLocks noChangeArrowheads="1"/>
          </p:cNvSpPr>
          <p:nvPr/>
        </p:nvSpPr>
        <p:spPr bwMode="auto">
          <a:xfrm>
            <a:off x="9434605" y="4862501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微软雅黑" panose="020B0503020204020204" pitchFamily="34" charset="-122"/>
              </a:rPr>
              <a:t>后天技能</a:t>
            </a:r>
          </a:p>
        </p:txBody>
      </p:sp>
      <p:sp>
        <p:nvSpPr>
          <p:cNvPr id="32" name="文本框 45"/>
          <p:cNvSpPr>
            <a:spLocks noChangeArrowheads="1"/>
          </p:cNvSpPr>
          <p:nvPr/>
        </p:nvSpPr>
        <p:spPr bwMode="auto">
          <a:xfrm>
            <a:off x="3682235" y="5404971"/>
            <a:ext cx="22653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一半左右男性表示性格很重要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3" name="文本框 45"/>
          <p:cNvSpPr>
            <a:spLocks noChangeArrowheads="1"/>
          </p:cNvSpPr>
          <p:nvPr/>
        </p:nvSpPr>
        <p:spPr bwMode="auto">
          <a:xfrm>
            <a:off x="6369169" y="5390901"/>
            <a:ext cx="22653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少数男生会考虑对方的原生家庭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4" name="文本框 45"/>
          <p:cNvSpPr>
            <a:spLocks noChangeArrowheads="1"/>
          </p:cNvSpPr>
          <p:nvPr/>
        </p:nvSpPr>
        <p:spPr bwMode="auto">
          <a:xfrm>
            <a:off x="9094143" y="5390901"/>
            <a:ext cx="226536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外貌不足，技艺补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大部分男生会对有（正常）特长的女生产生持续的好感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712882" y="3572682"/>
            <a:ext cx="219075" cy="219075"/>
          </a:xfrm>
          <a:prstGeom prst="ellipse">
            <a:avLst/>
          </a:prstGeom>
          <a:solidFill>
            <a:srgbClr val="B0A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19407" y="2723369"/>
            <a:ext cx="217488" cy="219075"/>
          </a:xfrm>
          <a:prstGeom prst="ellipse">
            <a:avLst/>
          </a:prstGeom>
          <a:solidFill>
            <a:srgbClr val="B0A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38620" y="3247244"/>
            <a:ext cx="217487" cy="217488"/>
          </a:xfrm>
          <a:prstGeom prst="ellipse">
            <a:avLst/>
          </a:prstGeom>
          <a:solidFill>
            <a:srgbClr val="B0A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97532" y="2218544"/>
            <a:ext cx="217488" cy="217488"/>
          </a:xfrm>
          <a:prstGeom prst="ellipse">
            <a:avLst/>
          </a:prstGeom>
          <a:solidFill>
            <a:srgbClr val="B0A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202457" y="2278869"/>
            <a:ext cx="217488" cy="217488"/>
          </a:xfrm>
          <a:prstGeom prst="ellipse">
            <a:avLst/>
          </a:prstGeom>
          <a:solidFill>
            <a:srgbClr val="B0A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454995" y="3137707"/>
            <a:ext cx="217487" cy="217487"/>
          </a:xfrm>
          <a:prstGeom prst="ellipse">
            <a:avLst/>
          </a:prstGeom>
          <a:solidFill>
            <a:srgbClr val="B0A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970556" y="2245131"/>
            <a:ext cx="217487" cy="219075"/>
          </a:xfrm>
          <a:prstGeom prst="ellipse">
            <a:avLst/>
          </a:prstGeom>
          <a:solidFill>
            <a:srgbClr val="B0A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1" name="Straight Connector 20"/>
          <p:cNvCxnSpPr>
            <a:stCxn id="13" idx="7"/>
            <a:endCxn id="14" idx="3"/>
          </p:cNvCxnSpPr>
          <p:nvPr/>
        </p:nvCxnSpPr>
        <p:spPr>
          <a:xfrm flipV="1">
            <a:off x="2900207" y="2910694"/>
            <a:ext cx="1250950" cy="69373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4" idx="5"/>
            <a:endCxn id="15" idx="2"/>
          </p:cNvCxnSpPr>
          <p:nvPr/>
        </p:nvCxnSpPr>
        <p:spPr>
          <a:xfrm>
            <a:off x="4305145" y="2910694"/>
            <a:ext cx="1133475" cy="4445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7"/>
            <a:endCxn id="16" idx="3"/>
          </p:cNvCxnSpPr>
          <p:nvPr/>
        </p:nvCxnSpPr>
        <p:spPr>
          <a:xfrm flipV="1">
            <a:off x="5624357" y="2404282"/>
            <a:ext cx="1304925" cy="8747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6"/>
            <a:endCxn id="17" idx="2"/>
          </p:cNvCxnSpPr>
          <p:nvPr/>
        </p:nvCxnSpPr>
        <p:spPr>
          <a:xfrm>
            <a:off x="7115020" y="2326494"/>
            <a:ext cx="1087437" cy="6032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5"/>
            <a:endCxn id="18" idx="1"/>
          </p:cNvCxnSpPr>
          <p:nvPr/>
        </p:nvCxnSpPr>
        <p:spPr>
          <a:xfrm>
            <a:off x="8388195" y="2464607"/>
            <a:ext cx="1098550" cy="7048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6"/>
            <a:endCxn id="19" idx="3"/>
          </p:cNvCxnSpPr>
          <p:nvPr/>
        </p:nvCxnSpPr>
        <p:spPr>
          <a:xfrm flipV="1">
            <a:off x="9672482" y="2432123"/>
            <a:ext cx="1329924" cy="81432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79609" y="3882074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颜值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04868" y="3625069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原生家庭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35230" y="1829938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特长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60657" y="3125007"/>
            <a:ext cx="61266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45%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79870" y="2788457"/>
            <a:ext cx="59182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35%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32432" y="2601132"/>
            <a:ext cx="6094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55%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46882" y="2651932"/>
            <a:ext cx="6142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50%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99420" y="2666219"/>
            <a:ext cx="5966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30%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811806" y="2648356"/>
            <a:ext cx="62228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60%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22372" y="3093257"/>
            <a:ext cx="5966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30%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29358" y="5204113"/>
            <a:ext cx="6210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最后，</a:t>
            </a:r>
            <a:r>
              <a:rPr lang="en-US" altLang="zh-CN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85%</a:t>
            </a:r>
            <a:r>
              <a:rPr lang="zh-CN" altLang="en-US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的女性，并没有按着他们所描述的条件选择男朋友</a:t>
            </a:r>
            <a:r>
              <a:rPr lang="en-US" altLang="zh-CN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——</a:t>
            </a:r>
            <a:r>
              <a:rPr lang="zh-CN" altLang="en-US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玉石俱焚般的笑声</a:t>
            </a:r>
          </a:p>
          <a:p>
            <a:pPr>
              <a:spcBef>
                <a:spcPct val="0"/>
              </a:spcBef>
            </a:pPr>
            <a:endParaRPr lang="zh-CN" altLang="en-US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819511" y="4725207"/>
            <a:ext cx="1408112" cy="1408112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85</a:t>
            </a:r>
            <a:r>
              <a:rPr lang="en-US" sz="2400" b="1" dirty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%</a:t>
            </a:r>
          </a:p>
        </p:txBody>
      </p:sp>
      <p:sp>
        <p:nvSpPr>
          <p:cNvPr id="49" name="Arc 48"/>
          <p:cNvSpPr/>
          <p:nvPr/>
        </p:nvSpPr>
        <p:spPr>
          <a:xfrm>
            <a:off x="3819511" y="4725207"/>
            <a:ext cx="1408112" cy="1408112"/>
          </a:xfrm>
          <a:prstGeom prst="arc">
            <a:avLst>
              <a:gd name="adj1" fmla="val 16200000"/>
              <a:gd name="adj2" fmla="val 11287514"/>
            </a:avLst>
          </a:prstGeom>
          <a:ln w="101600" cap="rnd">
            <a:solidFill>
              <a:srgbClr val="B0A6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1" name="TextBox 33"/>
          <p:cNvSpPr txBox="1"/>
          <p:nvPr/>
        </p:nvSpPr>
        <p:spPr>
          <a:xfrm>
            <a:off x="3960657" y="2341872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声音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88035" y="176691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性格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18484" y="3539437"/>
            <a:ext cx="1107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特殊爱好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46382" y="178496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Open Sans" panose="020B0606030504020204" pitchFamily="34" charset="0"/>
              </a:rPr>
              <a:t>感觉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143" name="图片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6805" y="2526538"/>
            <a:ext cx="2665140" cy="3928033"/>
          </a:xfrm>
          <a:prstGeom prst="rect">
            <a:avLst/>
          </a:prstGeom>
        </p:spPr>
      </p:pic>
      <p:grpSp>
        <p:nvGrpSpPr>
          <p:cNvPr id="144" name="组合 143"/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45" name="矩形 144"/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6" name="图片 145"/>
            <p:cNvPicPr>
              <a:picLocks noChangeAspect="1"/>
            </p:cNvPicPr>
            <p:nvPr/>
          </p:nvPicPr>
          <p:blipFill rotWithShape="1">
            <a:blip r:embed="rId4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  <p:sp>
          <p:nvSpPr>
            <p:cNvPr id="147" name="文本框 146"/>
            <p:cNvSpPr txBox="1"/>
            <p:nvPr/>
          </p:nvSpPr>
          <p:spPr>
            <a:xfrm>
              <a:off x="3376020" y="309754"/>
              <a:ext cx="566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女生视角</a:t>
              </a:r>
              <a:r>
                <a:rPr lang="en-US" altLang="zh-CN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/</a:t>
              </a:r>
              <a:r>
                <a:rPr lang="zh-CN" altLang="en-US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伪数据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5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4" grpId="0"/>
      <p:bldP spid="35" grpId="0"/>
      <p:bldP spid="36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  <p:bldP spid="101" grpId="0"/>
      <p:bldP spid="4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38251" y="2833503"/>
            <a:ext cx="2967567" cy="1911349"/>
          </a:xfrm>
          <a:prstGeom prst="diamond">
            <a:avLst/>
          </a:prstGeom>
          <a:solidFill>
            <a:srgbClr val="B0A6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" name="菱形 8"/>
          <p:cNvSpPr/>
          <p:nvPr/>
        </p:nvSpPr>
        <p:spPr bwMode="auto">
          <a:xfrm>
            <a:off x="3420534" y="2833503"/>
            <a:ext cx="2967567" cy="1911349"/>
          </a:xfrm>
          <a:prstGeom prst="diamond">
            <a:avLst/>
          </a:prstGeom>
          <a:solidFill>
            <a:srgbClr val="D2CC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13" name="组合 24"/>
          <p:cNvGrpSpPr/>
          <p:nvPr/>
        </p:nvGrpSpPr>
        <p:grpSpPr bwMode="auto">
          <a:xfrm>
            <a:off x="3627235" y="1681545"/>
            <a:ext cx="2935816" cy="919861"/>
            <a:chOff x="5022107" y="126685"/>
            <a:chExt cx="1905502" cy="830919"/>
          </a:xfrm>
        </p:grpSpPr>
        <p:sp>
          <p:nvSpPr>
            <p:cNvPr id="14" name="矩形 16"/>
            <p:cNvSpPr>
              <a:spLocks noChangeArrowheads="1"/>
            </p:cNvSpPr>
            <p:nvPr/>
          </p:nvSpPr>
          <p:spPr bwMode="auto">
            <a:xfrm>
              <a:off x="5108186" y="126685"/>
              <a:ext cx="1590775" cy="4726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内在</a:t>
              </a:r>
            </a:p>
          </p:txBody>
        </p:sp>
        <p:sp>
          <p:nvSpPr>
            <p:cNvPr id="15" name="矩形 17"/>
            <p:cNvSpPr>
              <a:spLocks noChangeArrowheads="1"/>
            </p:cNvSpPr>
            <p:nvPr/>
          </p:nvSpPr>
          <p:spPr bwMode="auto">
            <a:xfrm>
              <a:off x="5022107" y="623983"/>
              <a:ext cx="1905502" cy="3336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性格、情感、爱好、天赋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16" name="菱形 15"/>
          <p:cNvSpPr/>
          <p:nvPr/>
        </p:nvSpPr>
        <p:spPr>
          <a:xfrm>
            <a:off x="5715001" y="2818686"/>
            <a:ext cx="2967567" cy="1911351"/>
          </a:xfrm>
          <a:prstGeom prst="diamond">
            <a:avLst/>
          </a:prstGeom>
          <a:solidFill>
            <a:srgbClr val="B0A6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7" name="菱形 16"/>
          <p:cNvSpPr/>
          <p:nvPr/>
        </p:nvSpPr>
        <p:spPr bwMode="auto">
          <a:xfrm>
            <a:off x="7897285" y="2818686"/>
            <a:ext cx="2967567" cy="1911351"/>
          </a:xfrm>
          <a:prstGeom prst="diamond">
            <a:avLst/>
          </a:prstGeom>
          <a:solidFill>
            <a:srgbClr val="D2CC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28" name="组合 24"/>
          <p:cNvGrpSpPr/>
          <p:nvPr/>
        </p:nvGrpSpPr>
        <p:grpSpPr bwMode="auto">
          <a:xfrm>
            <a:off x="8379721" y="1450124"/>
            <a:ext cx="2935816" cy="1276616"/>
            <a:chOff x="5280686" y="232562"/>
            <a:chExt cx="1905502" cy="1153179"/>
          </a:xfrm>
        </p:grpSpPr>
        <p:sp>
          <p:nvSpPr>
            <p:cNvPr id="29" name="矩形 16"/>
            <p:cNvSpPr>
              <a:spLocks noChangeArrowheads="1"/>
            </p:cNvSpPr>
            <p:nvPr/>
          </p:nvSpPr>
          <p:spPr bwMode="auto">
            <a:xfrm>
              <a:off x="5280686" y="232562"/>
              <a:ext cx="1875838" cy="47262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家族典型性特征</a:t>
              </a:r>
            </a:p>
          </p:txBody>
        </p:sp>
        <p:sp>
          <p:nvSpPr>
            <p:cNvPr id="30" name="矩形 17"/>
            <p:cNvSpPr>
              <a:spLocks noChangeArrowheads="1"/>
            </p:cNvSpPr>
            <p:nvPr/>
          </p:nvSpPr>
          <p:spPr bwMode="auto">
            <a:xfrm>
              <a:off x="5280686" y="801904"/>
              <a:ext cx="1905502" cy="5838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外貌特点、品质、遗传病、寿命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31" name="组合 24"/>
          <p:cNvGrpSpPr/>
          <p:nvPr/>
        </p:nvGrpSpPr>
        <p:grpSpPr bwMode="auto">
          <a:xfrm>
            <a:off x="1374169" y="4729904"/>
            <a:ext cx="2935816" cy="913240"/>
            <a:chOff x="5188437" y="164856"/>
            <a:chExt cx="1905502" cy="824938"/>
          </a:xfrm>
        </p:grpSpPr>
        <p:sp>
          <p:nvSpPr>
            <p:cNvPr id="32" name="矩形 16"/>
            <p:cNvSpPr>
              <a:spLocks noChangeArrowheads="1"/>
            </p:cNvSpPr>
            <p:nvPr/>
          </p:nvSpPr>
          <p:spPr bwMode="auto">
            <a:xfrm>
              <a:off x="5261197" y="164856"/>
              <a:ext cx="1590775" cy="4726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外观</a:t>
              </a:r>
            </a:p>
          </p:txBody>
        </p:sp>
        <p:sp>
          <p:nvSpPr>
            <p:cNvPr id="33" name="矩形 17"/>
            <p:cNvSpPr>
              <a:spLocks noChangeArrowheads="1"/>
            </p:cNvSpPr>
            <p:nvPr/>
          </p:nvSpPr>
          <p:spPr bwMode="auto">
            <a:xfrm>
              <a:off x="5188437" y="656173"/>
              <a:ext cx="1905502" cy="3336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基础相貌、体态、动作等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34" name="组合 24"/>
          <p:cNvGrpSpPr/>
          <p:nvPr/>
        </p:nvGrpSpPr>
        <p:grpSpPr bwMode="auto">
          <a:xfrm>
            <a:off x="5715001" y="4709764"/>
            <a:ext cx="2935816" cy="887094"/>
            <a:chOff x="5022107" y="156284"/>
            <a:chExt cx="1905502" cy="801320"/>
          </a:xfrm>
        </p:grpSpPr>
        <p:sp>
          <p:nvSpPr>
            <p:cNvPr id="35" name="矩形 16"/>
            <p:cNvSpPr>
              <a:spLocks noChangeArrowheads="1"/>
            </p:cNvSpPr>
            <p:nvPr/>
          </p:nvSpPr>
          <p:spPr bwMode="auto">
            <a:xfrm>
              <a:off x="5085815" y="156284"/>
              <a:ext cx="1590775" cy="4726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智力</a:t>
              </a:r>
            </a:p>
          </p:txBody>
        </p:sp>
        <p:sp>
          <p:nvSpPr>
            <p:cNvPr id="36" name="矩形 17"/>
            <p:cNvSpPr>
              <a:spLocks noChangeArrowheads="1"/>
            </p:cNvSpPr>
            <p:nvPr/>
          </p:nvSpPr>
          <p:spPr bwMode="auto">
            <a:xfrm>
              <a:off x="5022107" y="623983"/>
              <a:ext cx="1905502" cy="3336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思维方式、脑回路、智商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76" name="矩形 175"/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7" name="图片 176"/>
            <p:cNvPicPr>
              <a:picLocks noChangeAspect="1"/>
            </p:cNvPicPr>
            <p:nvPr/>
          </p:nvPicPr>
          <p:blipFill rotWithShape="1">
            <a:blip r:embed="rId3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  <p:sp>
          <p:nvSpPr>
            <p:cNvPr id="178" name="文本框 177"/>
            <p:cNvSpPr txBox="1"/>
            <p:nvPr/>
          </p:nvSpPr>
          <p:spPr>
            <a:xfrm>
              <a:off x="3376020" y="309754"/>
              <a:ext cx="7037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我从父母那里得到的</a:t>
              </a:r>
              <a:r>
                <a:rPr lang="en-US" altLang="zh-CN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/</a:t>
              </a:r>
              <a:r>
                <a:rPr lang="zh-CN" altLang="en-US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没剩什么是自己的</a:t>
              </a:r>
            </a:p>
          </p:txBody>
        </p:sp>
      </p:grpSp>
      <p:pic>
        <p:nvPicPr>
          <p:cNvPr id="179" name="图片 1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40" y="3120986"/>
            <a:ext cx="1148684" cy="1148684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546" y="3191809"/>
            <a:ext cx="958393" cy="1123117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410" y="3206395"/>
            <a:ext cx="1702485" cy="1066042"/>
          </a:xfrm>
          <a:prstGeom prst="rect">
            <a:avLst/>
          </a:prstGeom>
        </p:spPr>
      </p:pic>
      <p:pic>
        <p:nvPicPr>
          <p:cNvPr id="182" name="图片 1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142" y="3206395"/>
            <a:ext cx="1326452" cy="105145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F2FFBB7-315F-460B-9209-C9D5500B3B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55637" y="3290248"/>
            <a:ext cx="2575294" cy="3925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6" grpId="0" animBg="1"/>
          <p:bldP spid="17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8"/>
          <p:cNvSpPr>
            <a:spLocks noChangeArrowheads="1"/>
          </p:cNvSpPr>
          <p:nvPr/>
        </p:nvSpPr>
        <p:spPr bwMode="auto">
          <a:xfrm rot="16200000">
            <a:off x="2633097" y="3729494"/>
            <a:ext cx="3461434" cy="724410"/>
          </a:xfrm>
          <a:prstGeom prst="rect">
            <a:avLst/>
          </a:prstGeom>
          <a:solidFill>
            <a:srgbClr val="CFC3A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19461" name="Rectangle 9"/>
          <p:cNvSpPr>
            <a:spLocks noChangeArrowheads="1"/>
          </p:cNvSpPr>
          <p:nvPr/>
        </p:nvSpPr>
        <p:spPr bwMode="auto">
          <a:xfrm rot="16200000">
            <a:off x="3760452" y="4060762"/>
            <a:ext cx="2789297" cy="734008"/>
          </a:xfrm>
          <a:prstGeom prst="rect">
            <a:avLst/>
          </a:prstGeom>
          <a:solidFill>
            <a:srgbClr val="D2CCBA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19462" name="Rectangle 10"/>
          <p:cNvSpPr>
            <a:spLocks noChangeArrowheads="1"/>
          </p:cNvSpPr>
          <p:nvPr/>
        </p:nvSpPr>
        <p:spPr bwMode="auto">
          <a:xfrm rot="16200000">
            <a:off x="3735572" y="3249398"/>
            <a:ext cx="4421628" cy="724410"/>
          </a:xfrm>
          <a:prstGeom prst="rect">
            <a:avLst/>
          </a:prstGeom>
          <a:solidFill>
            <a:srgbClr val="B0A68E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19463" name="Rectangle 11"/>
          <p:cNvSpPr>
            <a:spLocks noChangeArrowheads="1"/>
          </p:cNvSpPr>
          <p:nvPr/>
        </p:nvSpPr>
        <p:spPr bwMode="auto">
          <a:xfrm rot="16200000">
            <a:off x="5004556" y="3727092"/>
            <a:ext cx="3461437" cy="729213"/>
          </a:xfrm>
          <a:prstGeom prst="rect">
            <a:avLst/>
          </a:prstGeom>
          <a:solidFill>
            <a:srgbClr val="D2CCBA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19464" name="Rectangle 12"/>
          <p:cNvSpPr>
            <a:spLocks noChangeArrowheads="1"/>
          </p:cNvSpPr>
          <p:nvPr/>
        </p:nvSpPr>
        <p:spPr bwMode="auto">
          <a:xfrm rot="16200000">
            <a:off x="5512585" y="3445268"/>
            <a:ext cx="4037550" cy="738803"/>
          </a:xfrm>
          <a:prstGeom prst="rect">
            <a:avLst/>
          </a:prstGeom>
          <a:solidFill>
            <a:srgbClr val="CFC3A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19466" name="Rectangle 9"/>
          <p:cNvSpPr/>
          <p:nvPr/>
        </p:nvSpPr>
        <p:spPr bwMode="auto">
          <a:xfrm rot="16200000">
            <a:off x="2866507" y="5248755"/>
            <a:ext cx="1272208" cy="2419523"/>
          </a:xfrm>
          <a:custGeom>
            <a:avLst/>
            <a:gdLst>
              <a:gd name="T0" fmla="*/ 2 w 954069"/>
              <a:gd name="T1" fmla="*/ 0 h 1814477"/>
              <a:gd name="T2" fmla="*/ 954069 w 954069"/>
              <a:gd name="T3" fmla="*/ 1264019 h 1814477"/>
              <a:gd name="T4" fmla="*/ 954069 w 954069"/>
              <a:gd name="T5" fmla="*/ 1814477 h 1814477"/>
              <a:gd name="T6" fmla="*/ 0 w 954069"/>
              <a:gd name="T7" fmla="*/ 1155577 h 1814477"/>
              <a:gd name="T8" fmla="*/ 2 w 954069"/>
              <a:gd name="T9" fmla="*/ 0 h 1814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4069" h="1814477">
                <a:moveTo>
                  <a:pt x="2" y="0"/>
                </a:moveTo>
                <a:lnTo>
                  <a:pt x="954069" y="1264019"/>
                </a:lnTo>
                <a:lnTo>
                  <a:pt x="954069" y="1814477"/>
                </a:lnTo>
                <a:lnTo>
                  <a:pt x="0" y="1155577"/>
                </a:lnTo>
                <a:cubicBezTo>
                  <a:pt x="1" y="851066"/>
                  <a:pt x="1" y="304511"/>
                  <a:pt x="2" y="0"/>
                </a:cubicBezTo>
                <a:close/>
              </a:path>
            </a:pathLst>
          </a:custGeom>
          <a:solidFill>
            <a:srgbClr val="CFC3A6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9467" name="Rectangle 9"/>
          <p:cNvSpPr/>
          <p:nvPr/>
        </p:nvSpPr>
        <p:spPr bwMode="auto">
          <a:xfrm rot="16200000">
            <a:off x="5315082" y="5768751"/>
            <a:ext cx="1272206" cy="1379534"/>
          </a:xfrm>
          <a:custGeom>
            <a:avLst/>
            <a:gdLst>
              <a:gd name="T0" fmla="*/ 0 w 954068"/>
              <a:gd name="T1" fmla="*/ 0 h 1034556"/>
              <a:gd name="T2" fmla="*/ 954068 w 954068"/>
              <a:gd name="T3" fmla="*/ 242046 h 1034556"/>
              <a:gd name="T4" fmla="*/ 954068 w 954068"/>
              <a:gd name="T5" fmla="*/ 792504 h 1034556"/>
              <a:gd name="T6" fmla="*/ 13447 w 954068"/>
              <a:gd name="T7" fmla="*/ 1034556 h 1034556"/>
              <a:gd name="T8" fmla="*/ 0 w 954068"/>
              <a:gd name="T9" fmla="*/ 0 h 1034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4068" h="1034556">
                <a:moveTo>
                  <a:pt x="0" y="0"/>
                </a:moveTo>
                <a:lnTo>
                  <a:pt x="954068" y="242046"/>
                </a:lnTo>
                <a:lnTo>
                  <a:pt x="954068" y="792504"/>
                </a:lnTo>
                <a:lnTo>
                  <a:pt x="13447" y="1034556"/>
                </a:lnTo>
                <a:cubicBezTo>
                  <a:pt x="13447" y="747977"/>
                  <a:pt x="0" y="286579"/>
                  <a:pt x="0" y="0"/>
                </a:cubicBezTo>
                <a:close/>
              </a:path>
            </a:pathLst>
          </a:custGeom>
          <a:solidFill>
            <a:srgbClr val="B0A68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9468" name="Rectangle 9"/>
          <p:cNvSpPr/>
          <p:nvPr/>
        </p:nvSpPr>
        <p:spPr bwMode="auto">
          <a:xfrm rot="5400000" flipH="1">
            <a:off x="7735613" y="5259784"/>
            <a:ext cx="1272208" cy="2419523"/>
          </a:xfrm>
          <a:custGeom>
            <a:avLst/>
            <a:gdLst>
              <a:gd name="T0" fmla="*/ 2 w 954069"/>
              <a:gd name="T1" fmla="*/ 0 h 1814477"/>
              <a:gd name="T2" fmla="*/ 954069 w 954069"/>
              <a:gd name="T3" fmla="*/ 1264019 h 1814477"/>
              <a:gd name="T4" fmla="*/ 954069 w 954069"/>
              <a:gd name="T5" fmla="*/ 1814477 h 1814477"/>
              <a:gd name="T6" fmla="*/ 0 w 954069"/>
              <a:gd name="T7" fmla="*/ 1155577 h 1814477"/>
              <a:gd name="T8" fmla="*/ 2 w 954069"/>
              <a:gd name="T9" fmla="*/ 0 h 1814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4069" h="1814477">
                <a:moveTo>
                  <a:pt x="2" y="0"/>
                </a:moveTo>
                <a:lnTo>
                  <a:pt x="954069" y="1264019"/>
                </a:lnTo>
                <a:lnTo>
                  <a:pt x="954069" y="1814477"/>
                </a:lnTo>
                <a:lnTo>
                  <a:pt x="0" y="1155577"/>
                </a:lnTo>
                <a:cubicBezTo>
                  <a:pt x="1" y="851066"/>
                  <a:pt x="1" y="304511"/>
                  <a:pt x="2" y="0"/>
                </a:cubicBezTo>
                <a:close/>
              </a:path>
            </a:pathLst>
          </a:custGeom>
          <a:solidFill>
            <a:srgbClr val="CFC3A6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9469" name="Rectangle 9"/>
          <p:cNvSpPr/>
          <p:nvPr/>
        </p:nvSpPr>
        <p:spPr bwMode="auto">
          <a:xfrm rot="16200000">
            <a:off x="4133480" y="5670134"/>
            <a:ext cx="1236344" cy="1540906"/>
          </a:xfrm>
          <a:custGeom>
            <a:avLst/>
            <a:gdLst>
              <a:gd name="T0" fmla="*/ 0 w 927174"/>
              <a:gd name="T1" fmla="*/ 0 h 1155574"/>
              <a:gd name="T2" fmla="*/ 927174 w 927174"/>
              <a:gd name="T3" fmla="*/ 605116 h 1155574"/>
              <a:gd name="T4" fmla="*/ 927174 w 927174"/>
              <a:gd name="T5" fmla="*/ 1155574 h 1155574"/>
              <a:gd name="T6" fmla="*/ 1 w 927174"/>
              <a:gd name="T7" fmla="*/ 900081 h 1155574"/>
              <a:gd name="T8" fmla="*/ 0 w 927174"/>
              <a:gd name="T9" fmla="*/ 0 h 1155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7174" h="1155574">
                <a:moveTo>
                  <a:pt x="0" y="0"/>
                </a:moveTo>
                <a:lnTo>
                  <a:pt x="927174" y="605116"/>
                </a:lnTo>
                <a:lnTo>
                  <a:pt x="927174" y="1155574"/>
                </a:lnTo>
                <a:lnTo>
                  <a:pt x="1" y="900081"/>
                </a:lnTo>
                <a:cubicBezTo>
                  <a:pt x="1" y="568678"/>
                  <a:pt x="0" y="331403"/>
                  <a:pt x="0" y="0"/>
                </a:cubicBezTo>
                <a:close/>
              </a:path>
            </a:pathLst>
          </a:custGeom>
          <a:solidFill>
            <a:srgbClr val="D2CCBA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9470" name="Rectangle 9"/>
          <p:cNvSpPr/>
          <p:nvPr/>
        </p:nvSpPr>
        <p:spPr bwMode="auto">
          <a:xfrm rot="5400000" flipH="1">
            <a:off x="6522948" y="5670132"/>
            <a:ext cx="1236344" cy="1540906"/>
          </a:xfrm>
          <a:custGeom>
            <a:avLst/>
            <a:gdLst>
              <a:gd name="T0" fmla="*/ 0 w 927174"/>
              <a:gd name="T1" fmla="*/ 0 h 1155574"/>
              <a:gd name="T2" fmla="*/ 927174 w 927174"/>
              <a:gd name="T3" fmla="*/ 605116 h 1155574"/>
              <a:gd name="T4" fmla="*/ 927174 w 927174"/>
              <a:gd name="T5" fmla="*/ 1155574 h 1155574"/>
              <a:gd name="T6" fmla="*/ 1 w 927174"/>
              <a:gd name="T7" fmla="*/ 900081 h 1155574"/>
              <a:gd name="T8" fmla="*/ 0 w 927174"/>
              <a:gd name="T9" fmla="*/ 0 h 1155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7174" h="1155574">
                <a:moveTo>
                  <a:pt x="0" y="0"/>
                </a:moveTo>
                <a:lnTo>
                  <a:pt x="927174" y="605116"/>
                </a:lnTo>
                <a:lnTo>
                  <a:pt x="927174" y="1155574"/>
                </a:lnTo>
                <a:lnTo>
                  <a:pt x="1" y="900081"/>
                </a:lnTo>
                <a:cubicBezTo>
                  <a:pt x="1" y="568678"/>
                  <a:pt x="0" y="331403"/>
                  <a:pt x="0" y="0"/>
                </a:cubicBezTo>
                <a:close/>
              </a:path>
            </a:pathLst>
          </a:custGeom>
          <a:solidFill>
            <a:srgbClr val="D2CCBA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9478" name="矩形 33"/>
          <p:cNvSpPr>
            <a:spLocks noChangeArrowheads="1"/>
          </p:cNvSpPr>
          <p:nvPr/>
        </p:nvSpPr>
        <p:spPr bwMode="auto">
          <a:xfrm>
            <a:off x="3813563" y="2523112"/>
            <a:ext cx="1077384" cy="23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9479" name="矩形 34"/>
          <p:cNvSpPr>
            <a:spLocks noChangeArrowheads="1"/>
          </p:cNvSpPr>
          <p:nvPr/>
        </p:nvSpPr>
        <p:spPr bwMode="auto">
          <a:xfrm>
            <a:off x="4617896" y="3177910"/>
            <a:ext cx="1077384" cy="23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9480" name="矩形 35"/>
          <p:cNvSpPr>
            <a:spLocks noChangeArrowheads="1"/>
          </p:cNvSpPr>
          <p:nvPr/>
        </p:nvSpPr>
        <p:spPr bwMode="auto">
          <a:xfrm>
            <a:off x="6992796" y="1983058"/>
            <a:ext cx="1075267" cy="23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19481" name="矩形 36"/>
          <p:cNvSpPr>
            <a:spLocks noChangeArrowheads="1"/>
          </p:cNvSpPr>
          <p:nvPr/>
        </p:nvSpPr>
        <p:spPr bwMode="auto">
          <a:xfrm>
            <a:off x="5411647" y="1593391"/>
            <a:ext cx="1077384" cy="23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9482" name="矩形 37"/>
          <p:cNvSpPr>
            <a:spLocks noChangeArrowheads="1"/>
          </p:cNvSpPr>
          <p:nvPr/>
        </p:nvSpPr>
        <p:spPr bwMode="auto">
          <a:xfrm>
            <a:off x="5411648" y="1562101"/>
            <a:ext cx="1077383" cy="23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 dirty="0">
              <a:solidFill>
                <a:srgbClr val="FFFFFF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50067" y="2474298"/>
            <a:ext cx="2730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智力来自母亲</a:t>
            </a:r>
            <a:endParaRPr lang="en-US" altLang="zh-CN" sz="16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8171" y="3021650"/>
            <a:ext cx="27303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母亲基因在孩子大脑的发育过程中起着主导作用</a:t>
            </a:r>
            <a:endParaRPr lang="en-US" altLang="zh-CN" sz="16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zh-CN" altLang="en-US" sz="16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在一般情况下，男孩要比女孩顽皮。英国科学家认为，这与男孩的遗传基因有关。由于男性性别</a:t>
            </a:r>
            <a:r>
              <a:rPr lang="en-US" altLang="zh-CN" sz="16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X</a:t>
            </a:r>
            <a:r>
              <a:rPr lang="zh-CN" altLang="en-US" sz="16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染色体是由母亲而来，故男孩子一般比女孩顽皮及无礼，是受母新的遗传。换句话说，顽皮男孩的顽皮个性，来自母亲的染色体。</a:t>
            </a:r>
            <a:endParaRPr lang="en-US" altLang="zh-CN" sz="16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263680" y="2444654"/>
            <a:ext cx="2730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情感来自父亲</a:t>
            </a:r>
            <a:endParaRPr lang="en-US" altLang="zh-CN" sz="16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263679" y="3037856"/>
            <a:ext cx="2730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父亲基因是影响孩子情感和性格的主要因素</a:t>
            </a:r>
            <a:endParaRPr lang="en-US" altLang="zh-CN" sz="16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23" name="矩形 36"/>
          <p:cNvSpPr>
            <a:spLocks noChangeArrowheads="1"/>
          </p:cNvSpPr>
          <p:nvPr/>
        </p:nvSpPr>
        <p:spPr bwMode="auto">
          <a:xfrm>
            <a:off x="6152673" y="2591175"/>
            <a:ext cx="1077384" cy="23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rgbClr val="FFFFFF"/>
                </a:solidFill>
              </a:rPr>
              <a:t>04</a:t>
            </a:r>
          </a:p>
        </p:txBody>
      </p:sp>
      <p:grpSp>
        <p:nvGrpSpPr>
          <p:cNvPr id="164" name="组合 163"/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65" name="矩形 164"/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6" name="图片 165"/>
            <p:cNvPicPr>
              <a:picLocks noChangeAspect="1"/>
            </p:cNvPicPr>
            <p:nvPr/>
          </p:nvPicPr>
          <p:blipFill rotWithShape="1">
            <a:blip r:embed="rId3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  <p:sp>
          <p:nvSpPr>
            <p:cNvPr id="167" name="文本框 166"/>
            <p:cNvSpPr txBox="1"/>
            <p:nvPr/>
          </p:nvSpPr>
          <p:spPr>
            <a:xfrm>
              <a:off x="3376020" y="309754"/>
              <a:ext cx="566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你要啥</a:t>
              </a:r>
              <a:r>
                <a:rPr lang="en-US" altLang="zh-CN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/</a:t>
              </a:r>
              <a:r>
                <a:rPr lang="zh-CN" altLang="en-US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别怪女生看脸</a:t>
              </a:r>
              <a:endParaRPr lang="en-US" altLang="zh-CN" sz="2800" b="1" dirty="0">
                <a:solidFill>
                  <a:srgbClr val="D2CC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137094E4-75C5-4A9C-B0D2-749CB901F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41" y="4102727"/>
            <a:ext cx="1884416" cy="2569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"/>
                                            <p:tgtEl>
                                              <p:spTgt spid="194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" fill="hold"/>
                                            <p:tgtEl>
                                              <p:spTgt spid="194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" fill="hold"/>
                                            <p:tgtEl>
                                              <p:spTgt spid="194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194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" fill="hold"/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" fill="hold"/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"/>
                                            <p:tgtEl>
                                              <p:spTgt spid="194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"/>
                                            <p:tgtEl>
                                              <p:spTgt spid="194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" fill="hold"/>
                                            <p:tgtEl>
                                              <p:spTgt spid="194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194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"/>
                                            <p:tgtEl>
                                              <p:spTgt spid="194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" fill="hold"/>
                                            <p:tgtEl>
                                              <p:spTgt spid="194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" fill="hold"/>
                                            <p:tgtEl>
                                              <p:spTgt spid="194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"/>
                                            <p:tgtEl>
                                              <p:spTgt spid="194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4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"/>
                                            <p:tgtEl>
                                              <p:spTgt spid="194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"/>
                                            <p:tgtEl>
                                              <p:spTgt spid="194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" fill="hold"/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" fill="hold"/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"/>
                                            <p:tgtEl>
                                              <p:spTgt spid="194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" fill="hold"/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" fill="hold"/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5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"/>
                                            <p:tgtEl>
                                              <p:spTgt spid="194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" fill="hold"/>
                                            <p:tgtEl>
                                              <p:spTgt spid="194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" fill="hold"/>
                                            <p:tgtEl>
                                              <p:spTgt spid="194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"/>
                                            <p:tgtEl>
                                              <p:spTgt spid="194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1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7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00"/>
                                            <p:tgtEl>
                                              <p:spTgt spid="194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10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100"/>
                                            <p:tgtEl>
                                              <p:spTgt spid="194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100" fill="hold"/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" fill="hold"/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"/>
                                            <p:tgtEl>
                                              <p:spTgt spid="1948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0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60" grpId="0" animBg="1"/>
          <p:bldP spid="19461" grpId="0" animBg="1"/>
          <p:bldP spid="19462" grpId="0" animBg="1"/>
          <p:bldP spid="19463" grpId="0" animBg="1"/>
          <p:bldP spid="19464" grpId="0" animBg="1"/>
          <p:bldP spid="19466" grpId="0" animBg="1"/>
          <p:bldP spid="19467" grpId="0" animBg="1"/>
          <p:bldP spid="19468" grpId="0" animBg="1"/>
          <p:bldP spid="19469" grpId="0" animBg="1"/>
          <p:bldP spid="19470" grpId="0" animBg="1"/>
          <p:bldP spid="19478" grpId="0"/>
          <p:bldP spid="19479" grpId="0"/>
          <p:bldP spid="19480" grpId="0"/>
          <p:bldP spid="19481" grpId="0"/>
          <p:bldP spid="44" grpId="0"/>
          <p:bldP spid="45" grpId="0"/>
          <p:bldP spid="46" grpId="0"/>
          <p:bldP spid="47" grpId="0"/>
          <p:bldP spid="1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"/>
                                            <p:tgtEl>
                                              <p:spTgt spid="194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" fill="hold"/>
                                            <p:tgtEl>
                                              <p:spTgt spid="194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" fill="hold"/>
                                            <p:tgtEl>
                                              <p:spTgt spid="194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194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" fill="hold"/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" fill="hold"/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"/>
                                            <p:tgtEl>
                                              <p:spTgt spid="194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"/>
                                            <p:tgtEl>
                                              <p:spTgt spid="194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" fill="hold"/>
                                            <p:tgtEl>
                                              <p:spTgt spid="194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194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"/>
                                            <p:tgtEl>
                                              <p:spTgt spid="194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" fill="hold"/>
                                            <p:tgtEl>
                                              <p:spTgt spid="194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" fill="hold"/>
                                            <p:tgtEl>
                                              <p:spTgt spid="194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"/>
                                            <p:tgtEl>
                                              <p:spTgt spid="194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4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"/>
                                            <p:tgtEl>
                                              <p:spTgt spid="194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"/>
                                            <p:tgtEl>
                                              <p:spTgt spid="194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" fill="hold"/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" fill="hold"/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"/>
                                            <p:tgtEl>
                                              <p:spTgt spid="194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" fill="hold"/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" fill="hold"/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5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"/>
                                            <p:tgtEl>
                                              <p:spTgt spid="194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" fill="hold"/>
                                            <p:tgtEl>
                                              <p:spTgt spid="194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" fill="hold"/>
                                            <p:tgtEl>
                                              <p:spTgt spid="194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"/>
                                            <p:tgtEl>
                                              <p:spTgt spid="194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1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7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00"/>
                                            <p:tgtEl>
                                              <p:spTgt spid="194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10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100"/>
                                            <p:tgtEl>
                                              <p:spTgt spid="194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100" fill="hold"/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" fill="hold"/>
                                            <p:tgtEl>
                                              <p:spTgt spid="19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"/>
                                            <p:tgtEl>
                                              <p:spTgt spid="1948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0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60" grpId="0" animBg="1"/>
          <p:bldP spid="19461" grpId="0" animBg="1"/>
          <p:bldP spid="19462" grpId="0" animBg="1"/>
          <p:bldP spid="19463" grpId="0" animBg="1"/>
          <p:bldP spid="19464" grpId="0" animBg="1"/>
          <p:bldP spid="19466" grpId="0" animBg="1"/>
          <p:bldP spid="19467" grpId="0" animBg="1"/>
          <p:bldP spid="19468" grpId="0" animBg="1"/>
          <p:bldP spid="19469" grpId="0" animBg="1"/>
          <p:bldP spid="19470" grpId="0" animBg="1"/>
          <p:bldP spid="19478" grpId="0"/>
          <p:bldP spid="19479" grpId="0"/>
          <p:bldP spid="19480" grpId="0"/>
          <p:bldP spid="19481" grpId="0"/>
          <p:bldP spid="44" grpId="0"/>
          <p:bldP spid="45" grpId="0"/>
          <p:bldP spid="46" grpId="0"/>
          <p:bldP spid="47" grpId="0"/>
          <p:bldP spid="123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102D8CF-8C05-449F-BE66-ECADC8DDDEA3}"/>
              </a:ext>
            </a:extLst>
          </p:cNvPr>
          <p:cNvSpPr/>
          <p:nvPr/>
        </p:nvSpPr>
        <p:spPr>
          <a:xfrm>
            <a:off x="328097" y="2549158"/>
            <a:ext cx="55427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根据心理学家的最新研究，人是否活得快乐、幸福，其实是由遗传基因决定的，外在因素或我们对这些因素的反应，几乎不起作用。美国明尼苏达大学的行为遗传学家利坚博士，经过分析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1500</a:t>
            </a:r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对双胞胎发现，即使他们中的一个做大学校长，另一个做水暖工人，或一个有博士学位，另一个连高中都没毕业，同卵双胞胎对人生的满意程度完全是相同的。利坚判断，这跟同卵双胞胎遗传基因完全相同有关；如果换做异卵双胞胎，遗传基因雷同的程度跟一般同胞兄弟姐妹无异，感受幸福的能力则差异很大。美国健康营养检测中心对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6000</a:t>
            </a:r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名男女志愿者进行了长达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10</a:t>
            </a:r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年的实验，研究显示，一个人的典型情绪不会随时间而改变。换言之，相对比较快乐的人，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10</a:t>
            </a:r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年后还是会比较快乐，悲观的人也会继续相对悲观。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9453D9-EC4D-44BD-93DE-4F2BDB4EC623}"/>
              </a:ext>
            </a:extLst>
          </p:cNvPr>
          <p:cNvSpPr/>
          <p:nvPr/>
        </p:nvSpPr>
        <p:spPr>
          <a:xfrm>
            <a:off x="5995047" y="403872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抑郁症、精神分裂症和糖尿病等，有很大的遗传因素；身材的肥胖和苗条也具有遗传性。目前，美国国家神经健康研究所的科学家，正在确认一种寻找多年的脑细胞，这种脑细胞可能就是焦虑症的起因。这个研究所的一位科学家证实，严重的焦虑危机和极度恐慌症，并不像弗洛伊德认为的那样起因于无意识区的冲突，而可能是由神经系统的生物化学性反常引起，并且很有可能是遗传性的。今天，对于形成人类疑难病症的原因，人们已经越来倾向于遗传因素。美国犹他大学的一份研究报告表明，直系亲属中有一名心脏病患者，其后代患心脏病的危险要比普通人高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1.5</a:t>
            </a:r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～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2</a:t>
            </a:r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倍；如果直系亲属中有两名心脏病患者，这种危险就要高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 2</a:t>
            </a:r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～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3</a:t>
            </a:r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倍。研究证实，不良基因是导致癌症的重要原因，而且可能代代相传。据统计资料分析，有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10%</a:t>
            </a:r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的癌症是由于父母遗传的某一种不良基因造成的。所以，医生要求这类人填表时要写明父母双亲前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3</a:t>
            </a:r>
            <a:r>
              <a:rPr lang="zh-CN" altLang="zh-CN" dirty="0">
                <a:solidFill>
                  <a:srgbClr val="666666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代人的病史，并告诫他们保持警惕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214766-3217-4B3E-90D8-33FE6144B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9" y="403872"/>
            <a:ext cx="1839383" cy="12161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0DDE9B-CD98-4265-83C4-88E01161A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0044">
            <a:off x="10393387" y="5148031"/>
            <a:ext cx="1478548" cy="14326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5754A0-A548-49DC-BA7B-FC7BB05B8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10599">
            <a:off x="9158832" y="5255869"/>
            <a:ext cx="1341210" cy="12995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D4C972-F00D-424F-A3C7-3AD0F744E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16" y="4936537"/>
            <a:ext cx="1537048" cy="15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078"/>
            <a:ext cx="4375052" cy="674874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61213" y="3065461"/>
            <a:ext cx="65418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7800" dirty="0">
                <a:solidFill>
                  <a:prstClr val="black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【PART.04】</a:t>
            </a:r>
            <a:endParaRPr lang="zh-CN" altLang="en-US" sz="7800" dirty="0">
              <a:solidFill>
                <a:prstClr val="black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75224" y="4987177"/>
            <a:ext cx="53501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prstClr val="black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长生不好说，不老的方法却有很多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30296" y="4217736"/>
            <a:ext cx="5324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prstClr val="black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长生不老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43"/>
          <p:cNvGrpSpPr/>
          <p:nvPr/>
        </p:nvGrpSpPr>
        <p:grpSpPr bwMode="auto">
          <a:xfrm>
            <a:off x="3520510" y="1754576"/>
            <a:ext cx="3781370" cy="1062503"/>
            <a:chOff x="400884" y="1202286"/>
            <a:chExt cx="2836028" cy="797001"/>
          </a:xfrm>
        </p:grpSpPr>
        <p:sp>
          <p:nvSpPr>
            <p:cNvPr id="7" name="TextBox 19"/>
            <p:cNvSpPr>
              <a:spLocks noChangeArrowheads="1"/>
            </p:cNvSpPr>
            <p:nvPr/>
          </p:nvSpPr>
          <p:spPr bwMode="auto">
            <a:xfrm>
              <a:off x="400884" y="1514464"/>
              <a:ext cx="2836028" cy="484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你可以永远年轻的活在朋友圈，遗像看起来都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18. </a:t>
              </a:r>
            </a:p>
          </p:txBody>
        </p:sp>
        <p:sp>
          <p:nvSpPr>
            <p:cNvPr id="8" name="矩形 42"/>
            <p:cNvSpPr>
              <a:spLocks noChangeArrowheads="1"/>
            </p:cNvSpPr>
            <p:nvPr/>
          </p:nvSpPr>
          <p:spPr bwMode="auto">
            <a:xfrm>
              <a:off x="1705507" y="1202286"/>
              <a:ext cx="677108" cy="392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美拍</a:t>
              </a:r>
            </a:p>
          </p:txBody>
        </p:sp>
      </p:grpSp>
      <p:grpSp>
        <p:nvGrpSpPr>
          <p:cNvPr id="9" name="组合 43"/>
          <p:cNvGrpSpPr/>
          <p:nvPr/>
        </p:nvGrpSpPr>
        <p:grpSpPr bwMode="auto">
          <a:xfrm>
            <a:off x="1689522" y="3130421"/>
            <a:ext cx="3655887" cy="785505"/>
            <a:chOff x="494997" y="1202286"/>
            <a:chExt cx="2741915" cy="589220"/>
          </a:xfrm>
        </p:grpSpPr>
        <p:sp>
          <p:nvSpPr>
            <p:cNvPr id="10" name="TextBox 19"/>
            <p:cNvSpPr>
              <a:spLocks noChangeArrowheads="1"/>
            </p:cNvSpPr>
            <p:nvPr/>
          </p:nvSpPr>
          <p:spPr bwMode="auto">
            <a:xfrm>
              <a:off x="494997" y="1514464"/>
              <a:ext cx="2741915" cy="277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和高阶吸血鬼来一场疯狂爱恋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" name="矩形 42"/>
            <p:cNvSpPr>
              <a:spLocks noChangeArrowheads="1"/>
            </p:cNvSpPr>
            <p:nvPr/>
          </p:nvSpPr>
          <p:spPr bwMode="auto">
            <a:xfrm>
              <a:off x="1705507" y="1202286"/>
              <a:ext cx="1215718" cy="392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暮光之城</a:t>
              </a:r>
            </a:p>
          </p:txBody>
        </p:sp>
      </p:grpSp>
      <p:grpSp>
        <p:nvGrpSpPr>
          <p:cNvPr id="12" name="组合 43"/>
          <p:cNvGrpSpPr/>
          <p:nvPr/>
        </p:nvGrpSpPr>
        <p:grpSpPr bwMode="auto">
          <a:xfrm>
            <a:off x="6307619" y="4724164"/>
            <a:ext cx="3669201" cy="1062503"/>
            <a:chOff x="694240" y="1202286"/>
            <a:chExt cx="2751901" cy="797001"/>
          </a:xfrm>
        </p:grpSpPr>
        <p:sp>
          <p:nvSpPr>
            <p:cNvPr id="13" name="TextBox 19"/>
            <p:cNvSpPr>
              <a:spLocks noChangeArrowheads="1"/>
            </p:cNvSpPr>
            <p:nvPr/>
          </p:nvSpPr>
          <p:spPr bwMode="auto">
            <a:xfrm>
              <a:off x="704226" y="1514464"/>
              <a:ext cx="2741915" cy="484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听说没有那么多邪念的人会比较不容易老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矩形 42"/>
            <p:cNvSpPr>
              <a:spLocks noChangeArrowheads="1"/>
            </p:cNvSpPr>
            <p:nvPr/>
          </p:nvSpPr>
          <p:spPr bwMode="auto">
            <a:xfrm>
              <a:off x="694240" y="1202286"/>
              <a:ext cx="1215718" cy="392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保持善良</a:t>
              </a:r>
            </a:p>
          </p:txBody>
        </p:sp>
      </p:grpSp>
      <p:grpSp>
        <p:nvGrpSpPr>
          <p:cNvPr id="15" name="组合 43"/>
          <p:cNvGrpSpPr/>
          <p:nvPr/>
        </p:nvGrpSpPr>
        <p:grpSpPr bwMode="auto">
          <a:xfrm>
            <a:off x="8288819" y="3130421"/>
            <a:ext cx="3190687" cy="857829"/>
            <a:chOff x="694240" y="1202286"/>
            <a:chExt cx="2751901" cy="589220"/>
          </a:xfrm>
        </p:grpSpPr>
        <p:sp>
          <p:nvSpPr>
            <p:cNvPr id="16" name="TextBox 19"/>
            <p:cNvSpPr>
              <a:spLocks noChangeArrowheads="1"/>
            </p:cNvSpPr>
            <p:nvPr/>
          </p:nvSpPr>
          <p:spPr bwMode="auto">
            <a:xfrm>
              <a:off x="704226" y="1514464"/>
              <a:ext cx="2741915" cy="277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中华民族之传统美德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7" name="矩形 42"/>
            <p:cNvSpPr>
              <a:spLocks noChangeArrowheads="1"/>
            </p:cNvSpPr>
            <p:nvPr/>
          </p:nvSpPr>
          <p:spPr bwMode="auto">
            <a:xfrm>
              <a:off x="694240" y="1202286"/>
              <a:ext cx="677108" cy="392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炼丹</a:t>
              </a:r>
            </a:p>
          </p:txBody>
        </p:sp>
      </p:grpSp>
      <p:sp>
        <p:nvSpPr>
          <p:cNvPr id="2" name="六边形 1"/>
          <p:cNvSpPr/>
          <p:nvPr/>
        </p:nvSpPr>
        <p:spPr>
          <a:xfrm rot="16200000">
            <a:off x="7460935" y="1991118"/>
            <a:ext cx="1248139" cy="1132744"/>
          </a:xfrm>
          <a:prstGeom prst="hexagon">
            <a:avLst/>
          </a:prstGeom>
          <a:solidFill>
            <a:srgbClr val="B0A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六边形 18"/>
          <p:cNvSpPr/>
          <p:nvPr/>
        </p:nvSpPr>
        <p:spPr>
          <a:xfrm rot="16200000">
            <a:off x="5584301" y="3072274"/>
            <a:ext cx="1248139" cy="1132744"/>
          </a:xfrm>
          <a:prstGeom prst="hexagon">
            <a:avLst/>
          </a:prstGeom>
          <a:solidFill>
            <a:srgbClr val="B0A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六边形 19"/>
          <p:cNvSpPr/>
          <p:nvPr/>
        </p:nvSpPr>
        <p:spPr>
          <a:xfrm rot="16200000">
            <a:off x="6815101" y="3052549"/>
            <a:ext cx="1248139" cy="1132744"/>
          </a:xfrm>
          <a:prstGeom prst="hexagon">
            <a:avLst/>
          </a:prstGeom>
          <a:solidFill>
            <a:srgbClr val="D6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六边形 20"/>
          <p:cNvSpPr/>
          <p:nvPr/>
        </p:nvSpPr>
        <p:spPr>
          <a:xfrm rot="16200000">
            <a:off x="4967690" y="4112517"/>
            <a:ext cx="1248139" cy="1132744"/>
          </a:xfrm>
          <a:prstGeom prst="hexagon">
            <a:avLst/>
          </a:prstGeom>
          <a:solidFill>
            <a:srgbClr val="D6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9" name="组合 128"/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30" name="矩形 129"/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1" name="图片 130"/>
            <p:cNvPicPr>
              <a:picLocks noChangeAspect="1"/>
            </p:cNvPicPr>
            <p:nvPr/>
          </p:nvPicPr>
          <p:blipFill rotWithShape="1">
            <a:blip r:embed="rId3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  <p:sp>
          <p:nvSpPr>
            <p:cNvPr id="132" name="文本框 131"/>
            <p:cNvSpPr txBox="1"/>
            <p:nvPr/>
          </p:nvSpPr>
          <p:spPr>
            <a:xfrm>
              <a:off x="3376020" y="309754"/>
              <a:ext cx="566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从太上老君</a:t>
              </a:r>
              <a:r>
                <a:rPr lang="en-US" altLang="zh-CN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/</a:t>
              </a:r>
              <a:r>
                <a:rPr lang="zh-CN" altLang="en-US" sz="2800" b="1" dirty="0">
                  <a:solidFill>
                    <a:srgbClr val="D2CCBA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到秦始皇</a:t>
              </a:r>
            </a:p>
          </p:txBody>
        </p:sp>
      </p:grpSp>
      <p:pic>
        <p:nvPicPr>
          <p:cNvPr id="133" name="图片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057" y="2082764"/>
            <a:ext cx="847640" cy="847640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813" y="4291362"/>
            <a:ext cx="707220" cy="828773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05169" y="3316449"/>
            <a:ext cx="986172" cy="644393"/>
          </a:xfrm>
          <a:prstGeom prst="rect">
            <a:avLst/>
          </a:prstGeom>
        </p:spPr>
      </p:pic>
      <p:pic>
        <p:nvPicPr>
          <p:cNvPr id="136" name="图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9760" y="3194393"/>
            <a:ext cx="978819" cy="775893"/>
          </a:xfrm>
          <a:prstGeom prst="rect">
            <a:avLst/>
          </a:prstGeom>
        </p:spPr>
      </p:pic>
      <p:sp>
        <p:nvSpPr>
          <p:cNvPr id="26" name="六边形 25">
            <a:extLst>
              <a:ext uri="{FF2B5EF4-FFF2-40B4-BE49-F238E27FC236}">
                <a16:creationId xmlns:a16="http://schemas.microsoft.com/office/drawing/2014/main" id="{05E39BB9-2656-4B1B-BE76-51661AFA5A1B}"/>
              </a:ext>
            </a:extLst>
          </p:cNvPr>
          <p:cNvSpPr/>
          <p:nvPr/>
        </p:nvSpPr>
        <p:spPr>
          <a:xfrm rot="16200000">
            <a:off x="3734050" y="4112517"/>
            <a:ext cx="1248139" cy="1132744"/>
          </a:xfrm>
          <a:prstGeom prst="hexagon">
            <a:avLst/>
          </a:prstGeom>
          <a:solidFill>
            <a:srgbClr val="B0A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7" name="组合 43">
            <a:extLst>
              <a:ext uri="{FF2B5EF4-FFF2-40B4-BE49-F238E27FC236}">
                <a16:creationId xmlns:a16="http://schemas.microsoft.com/office/drawing/2014/main" id="{FC54A945-2F27-4D6B-87D5-FA2F023DAF5A}"/>
              </a:ext>
            </a:extLst>
          </p:cNvPr>
          <p:cNvGrpSpPr/>
          <p:nvPr/>
        </p:nvGrpSpPr>
        <p:grpSpPr bwMode="auto">
          <a:xfrm>
            <a:off x="2168846" y="4985774"/>
            <a:ext cx="2629604" cy="1062503"/>
            <a:chOff x="694240" y="1202286"/>
            <a:chExt cx="2751901" cy="797001"/>
          </a:xfrm>
        </p:grpSpPr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998F4D6A-8B45-421B-AF74-ED747377B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26" y="1514464"/>
              <a:ext cx="2741915" cy="484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小青龙沉迷长生不老练习术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&amp;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高达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" name="矩形 42">
              <a:extLst>
                <a:ext uri="{FF2B5EF4-FFF2-40B4-BE49-F238E27FC236}">
                  <a16:creationId xmlns:a16="http://schemas.microsoft.com/office/drawing/2014/main" id="{C042B884-9B74-4AFB-A8D9-7F3CF8158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40" y="1202286"/>
              <a:ext cx="946413" cy="392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关注我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0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5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556" y="2654709"/>
            <a:ext cx="9856783" cy="247766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53862" y="1731379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5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【</a:t>
            </a:r>
            <a:r>
              <a:rPr lang="zh-CN" altLang="en-US" sz="5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感谢您的聆听</a:t>
            </a:r>
            <a:r>
              <a:rPr lang="en-US" altLang="zh-CN" sz="5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】</a:t>
            </a:r>
            <a:endParaRPr lang="zh-CN" altLang="en-US" sz="5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078"/>
            <a:ext cx="4375052" cy="674874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61213" y="3065461"/>
            <a:ext cx="65418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78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【PART.01】</a:t>
            </a:r>
            <a:endParaRPr lang="zh-CN" altLang="en-US" sz="78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75224" y="4987177"/>
            <a:ext cx="53501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zh-CN" altLang="en-US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说起黑白的动物，你会想到什么？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30296" y="4217736"/>
            <a:ext cx="5324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单色印刷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9364209-41FD-4B7F-988A-7499FBE8D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97" y="-32890"/>
            <a:ext cx="4200525" cy="3190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030A94-00B8-4C42-9FE1-8A55453DB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02" y="966937"/>
            <a:ext cx="4181475" cy="3095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6AA321-D85D-48AA-9A2C-ED408DD32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75" y="1999221"/>
            <a:ext cx="4248150" cy="3200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D2142-905E-47EC-A10B-6378763E8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85" y="2951183"/>
            <a:ext cx="4210050" cy="33051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84D5379-8D4A-4F83-B04D-5204C3C097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39" y="3924300"/>
            <a:ext cx="4210050" cy="2933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D1F4F4-C1A4-416A-BC9F-58E84E8177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" b="6736"/>
          <a:stretch/>
        </p:blipFill>
        <p:spPr>
          <a:xfrm>
            <a:off x="2737377" y="1496548"/>
            <a:ext cx="6139092" cy="420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D32D0B-8A0F-48BF-899C-5BD23BEA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236" y="620056"/>
            <a:ext cx="5424527" cy="57245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6163" y="1017639"/>
            <a:ext cx="8229218" cy="6454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9BAC93-143E-4CAD-9E76-D2214118D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CE6D5A-5C9F-4736-855D-7A7F97518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951" y="828631"/>
            <a:ext cx="5510253" cy="60293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030F14-543F-459A-8E0A-67CE6E93B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46" y="5895204"/>
            <a:ext cx="1003998" cy="5484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A67514-BDD8-4647-88F6-DE3E0284B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146" y="1195625"/>
            <a:ext cx="2668298" cy="150719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D9ADE8C8-D20F-42BC-AFD9-4266C8DAB0DF}"/>
              </a:ext>
            </a:extLst>
          </p:cNvPr>
          <p:cNvGrpSpPr/>
          <p:nvPr/>
        </p:nvGrpSpPr>
        <p:grpSpPr>
          <a:xfrm>
            <a:off x="-73845" y="0"/>
            <a:ext cx="12265844" cy="1017640"/>
            <a:chOff x="-142425" y="-883920"/>
            <a:chExt cx="12265844" cy="101764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5E89C8D-F4AD-4982-A82E-7B86E179B193}"/>
                </a:ext>
              </a:extLst>
            </p:cNvPr>
            <p:cNvSpPr/>
            <p:nvPr/>
          </p:nvSpPr>
          <p:spPr>
            <a:xfrm>
              <a:off x="-68581" y="-88392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A07753F-8C69-46ED-9E17-4708B7670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493" b="19086"/>
            <a:stretch>
              <a:fillRect/>
            </a:stretch>
          </p:blipFill>
          <p:spPr>
            <a:xfrm>
              <a:off x="-142425" y="-685836"/>
              <a:ext cx="3488562" cy="819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0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组合 1178">
            <a:extLst>
              <a:ext uri="{FF2B5EF4-FFF2-40B4-BE49-F238E27FC236}">
                <a16:creationId xmlns:a16="http://schemas.microsoft.com/office/drawing/2014/main" id="{1942D43A-2FA2-407E-B299-14B052221C61}"/>
              </a:ext>
            </a:extLst>
          </p:cNvPr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180" name="矩形 1179">
              <a:extLst>
                <a:ext uri="{FF2B5EF4-FFF2-40B4-BE49-F238E27FC236}">
                  <a16:creationId xmlns:a16="http://schemas.microsoft.com/office/drawing/2014/main" id="{AF5D58A9-C7DB-4E23-B662-2E534E6377A7}"/>
                </a:ext>
              </a:extLst>
            </p:cNvPr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81" name="图片 1180">
              <a:extLst>
                <a:ext uri="{FF2B5EF4-FFF2-40B4-BE49-F238E27FC236}">
                  <a16:creationId xmlns:a16="http://schemas.microsoft.com/office/drawing/2014/main" id="{1D615BB6-F7BC-4E6D-86C0-1E4509DB2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2F5DDD8-72BE-4CC9-963E-47AAC7D62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85" y="1176631"/>
            <a:ext cx="5020214" cy="56228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1A1C18-E3D7-4A5A-A157-861A725D7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228" y="1150620"/>
            <a:ext cx="4907497" cy="56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组合 1178">
            <a:extLst>
              <a:ext uri="{FF2B5EF4-FFF2-40B4-BE49-F238E27FC236}">
                <a16:creationId xmlns:a16="http://schemas.microsoft.com/office/drawing/2014/main" id="{1942D43A-2FA2-407E-B299-14B052221C61}"/>
              </a:ext>
            </a:extLst>
          </p:cNvPr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180" name="矩形 1179">
              <a:extLst>
                <a:ext uri="{FF2B5EF4-FFF2-40B4-BE49-F238E27FC236}">
                  <a16:creationId xmlns:a16="http://schemas.microsoft.com/office/drawing/2014/main" id="{AF5D58A9-C7DB-4E23-B662-2E534E6377A7}"/>
                </a:ext>
              </a:extLst>
            </p:cNvPr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81" name="图片 1180">
              <a:extLst>
                <a:ext uri="{FF2B5EF4-FFF2-40B4-BE49-F238E27FC236}">
                  <a16:creationId xmlns:a16="http://schemas.microsoft.com/office/drawing/2014/main" id="{1D615BB6-F7BC-4E6D-86C0-1E4509DB2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B3E7D6B-94B7-4866-85BC-1C785B79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29" y="1215724"/>
            <a:ext cx="4924461" cy="53578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42F354-ED3A-463C-BA59-560B75C4B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6" y="1215724"/>
            <a:ext cx="5343564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组合 1178">
            <a:extLst>
              <a:ext uri="{FF2B5EF4-FFF2-40B4-BE49-F238E27FC236}">
                <a16:creationId xmlns:a16="http://schemas.microsoft.com/office/drawing/2014/main" id="{1942D43A-2FA2-407E-B299-14B052221C61}"/>
              </a:ext>
            </a:extLst>
          </p:cNvPr>
          <p:cNvGrpSpPr/>
          <p:nvPr/>
        </p:nvGrpSpPr>
        <p:grpSpPr>
          <a:xfrm>
            <a:off x="0" y="0"/>
            <a:ext cx="12192000" cy="1017640"/>
            <a:chOff x="0" y="0"/>
            <a:chExt cx="12192000" cy="1017640"/>
          </a:xfrm>
        </p:grpSpPr>
        <p:sp>
          <p:nvSpPr>
            <p:cNvPr id="1180" name="矩形 1179">
              <a:extLst>
                <a:ext uri="{FF2B5EF4-FFF2-40B4-BE49-F238E27FC236}">
                  <a16:creationId xmlns:a16="http://schemas.microsoft.com/office/drawing/2014/main" id="{AF5D58A9-C7DB-4E23-B662-2E534E6377A7}"/>
                </a:ext>
              </a:extLst>
            </p:cNvPr>
            <p:cNvSpPr/>
            <p:nvPr/>
          </p:nvSpPr>
          <p:spPr>
            <a:xfrm>
              <a:off x="0" y="0"/>
              <a:ext cx="12192000" cy="1017640"/>
            </a:xfrm>
            <a:prstGeom prst="rect">
              <a:avLst/>
            </a:prstGeom>
            <a:solidFill>
              <a:srgbClr val="B0A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81" name="图片 1180">
              <a:extLst>
                <a:ext uri="{FF2B5EF4-FFF2-40B4-BE49-F238E27FC236}">
                  <a16:creationId xmlns:a16="http://schemas.microsoft.com/office/drawing/2014/main" id="{1D615BB6-F7BC-4E6D-86C0-1E4509DB2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93" b="19086"/>
            <a:stretch>
              <a:fillRect/>
            </a:stretch>
          </p:blipFill>
          <p:spPr>
            <a:xfrm>
              <a:off x="0" y="198084"/>
              <a:ext cx="3488562" cy="81955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A9A0F98-A2A2-4805-8924-59AB994AA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5" y="1017640"/>
            <a:ext cx="4770726" cy="5840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D9D00B-BDEE-4B89-AD87-74D05A759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56" y="2806159"/>
            <a:ext cx="4512716" cy="36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4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1820</Words>
  <Application>Microsoft Office PowerPoint</Application>
  <PresentationFormat>宽屏</PresentationFormat>
  <Paragraphs>194</Paragraphs>
  <Slides>29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等线</vt:lpstr>
      <vt:lpstr>方正静蕾简体</vt:lpstr>
      <vt:lpstr>汉仪小麦体简</vt:lpstr>
      <vt:lpstr>华文楷体</vt:lpstr>
      <vt:lpstr>迷你简卡通</vt:lpstr>
      <vt:lpstr>时尚中黑简体</vt:lpstr>
      <vt:lpstr>宋体</vt:lpstr>
      <vt:lpstr>微软雅黑</vt:lpstr>
      <vt:lpstr>Arial</vt:lpstr>
      <vt:lpstr>Calibri</vt:lpstr>
      <vt:lpstr>Calibri Light</vt:lpstr>
      <vt:lpstr>Open Sans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我还能怎样</dc:title>
  <dc:creator>小青龙</dc:creator>
  <cp:lastModifiedBy>TAN MINUE</cp:lastModifiedBy>
  <cp:revision>49</cp:revision>
  <dcterms:created xsi:type="dcterms:W3CDTF">2015-10-24T12:28:00Z</dcterms:created>
  <dcterms:modified xsi:type="dcterms:W3CDTF">2018-09-21T07:37:42Z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